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Lst>
  <p:notesMasterIdLst>
    <p:notesMasterId r:id="rId22"/>
  </p:notesMasterIdLst>
  <p:handoutMasterIdLst>
    <p:handoutMasterId r:id="rId23"/>
  </p:handoutMasterIdLst>
  <p:sldIdLst>
    <p:sldId id="458" r:id="rId6"/>
    <p:sldId id="637" r:id="rId7"/>
    <p:sldId id="644" r:id="rId8"/>
    <p:sldId id="646" r:id="rId9"/>
    <p:sldId id="647" r:id="rId10"/>
    <p:sldId id="648" r:id="rId11"/>
    <p:sldId id="662" r:id="rId12"/>
    <p:sldId id="663" r:id="rId13"/>
    <p:sldId id="653" r:id="rId14"/>
    <p:sldId id="643" r:id="rId15"/>
    <p:sldId id="642" r:id="rId16"/>
    <p:sldId id="656" r:id="rId17"/>
    <p:sldId id="654" r:id="rId18"/>
    <p:sldId id="652" r:id="rId19"/>
    <p:sldId id="657" r:id="rId20"/>
    <p:sldId id="54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3EE"/>
    <a:srgbClr val="FFCC66"/>
    <a:srgbClr val="3333CC"/>
    <a:srgbClr val="00CCFF"/>
    <a:srgbClr val="FF3300"/>
    <a:srgbClr val="E0F2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1" autoAdjust="0"/>
    <p:restoredTop sz="93695" autoAdjust="0"/>
  </p:normalViewPr>
  <p:slideViewPr>
    <p:cSldViewPr>
      <p:cViewPr>
        <p:scale>
          <a:sx n="83" d="100"/>
          <a:sy n="83" d="100"/>
        </p:scale>
        <p:origin x="-366" y="-72"/>
      </p:cViewPr>
      <p:guideLst>
        <p:guide orient="horz" pos="2160"/>
        <p:guide pos="2880"/>
      </p:guideLst>
    </p:cSldViewPr>
  </p:slideViewPr>
  <p:outlineViewPr>
    <p:cViewPr>
      <p:scale>
        <a:sx n="33" d="100"/>
        <a:sy n="33" d="100"/>
      </p:scale>
      <p:origin x="0" y="-1657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2"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t" anchorCtr="0" compatLnSpc="1">
            <a:prstTxWarp prst="textNoShape">
              <a:avLst/>
            </a:prstTxWarp>
          </a:bodyPr>
          <a:lstStyle>
            <a:lvl1pPr defTabSz="922655" eaLnBrk="1" hangingPunct="1">
              <a:defRPr sz="1300">
                <a:latin typeface="Arial" charset="0"/>
                <a:cs typeface="+mn-cs"/>
              </a:defRPr>
            </a:lvl1pPr>
          </a:lstStyle>
          <a:p>
            <a:pPr>
              <a:defRPr/>
            </a:pPr>
            <a:endParaRPr lang="en-US"/>
          </a:p>
        </p:txBody>
      </p:sp>
      <p:sp>
        <p:nvSpPr>
          <p:cNvPr id="76803" name="Rectangle 3"/>
          <p:cNvSpPr>
            <a:spLocks noGrp="1" noChangeArrowheads="1"/>
          </p:cNvSpPr>
          <p:nvPr>
            <p:ph type="dt" sz="quarter" idx="1"/>
          </p:nvPr>
        </p:nvSpPr>
        <p:spPr bwMode="auto">
          <a:xfrm>
            <a:off x="3884028"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t" anchorCtr="0" compatLnSpc="1">
            <a:prstTxWarp prst="textNoShape">
              <a:avLst/>
            </a:prstTxWarp>
          </a:bodyPr>
          <a:lstStyle>
            <a:lvl1pPr algn="r" defTabSz="922655" eaLnBrk="1" hangingPunct="1">
              <a:defRPr sz="1300">
                <a:latin typeface="Arial" charset="0"/>
                <a:cs typeface="+mn-cs"/>
              </a:defRPr>
            </a:lvl1pPr>
          </a:lstStyle>
          <a:p>
            <a:pPr>
              <a:defRPr/>
            </a:pPr>
            <a:endParaRPr lang="en-US"/>
          </a:p>
        </p:txBody>
      </p:sp>
      <p:sp>
        <p:nvSpPr>
          <p:cNvPr id="76804" name="Rectangle 4"/>
          <p:cNvSpPr>
            <a:spLocks noGrp="1" noChangeArrowheads="1"/>
          </p:cNvSpPr>
          <p:nvPr>
            <p:ph type="ftr" sz="quarter" idx="2"/>
          </p:nvPr>
        </p:nvSpPr>
        <p:spPr bwMode="auto">
          <a:xfrm>
            <a:off x="2"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b" anchorCtr="0" compatLnSpc="1">
            <a:prstTxWarp prst="textNoShape">
              <a:avLst/>
            </a:prstTxWarp>
          </a:bodyPr>
          <a:lstStyle>
            <a:lvl1pPr defTabSz="922655" eaLnBrk="1" hangingPunct="1">
              <a:defRPr sz="1300">
                <a:latin typeface="Arial" charset="0"/>
                <a:cs typeface="+mn-cs"/>
              </a:defRPr>
            </a:lvl1pPr>
          </a:lstStyle>
          <a:p>
            <a:pPr>
              <a:defRPr/>
            </a:pPr>
            <a:endParaRPr lang="en-US"/>
          </a:p>
        </p:txBody>
      </p:sp>
      <p:sp>
        <p:nvSpPr>
          <p:cNvPr id="76805" name="Rectangle 5"/>
          <p:cNvSpPr>
            <a:spLocks noGrp="1" noChangeArrowheads="1"/>
          </p:cNvSpPr>
          <p:nvPr>
            <p:ph type="sldNum" sz="quarter" idx="3"/>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b" anchorCtr="0" compatLnSpc="1">
            <a:prstTxWarp prst="textNoShape">
              <a:avLst/>
            </a:prstTxWarp>
          </a:bodyPr>
          <a:lstStyle>
            <a:lvl1pPr algn="r" defTabSz="921817" eaLnBrk="1" hangingPunct="1">
              <a:defRPr sz="1300">
                <a:latin typeface="Arial" charset="0"/>
                <a:cs typeface="+mn-cs"/>
              </a:defRPr>
            </a:lvl1pPr>
          </a:lstStyle>
          <a:p>
            <a:pPr>
              <a:defRPr/>
            </a:pPr>
            <a:fld id="{B3B22B00-36DD-4124-8782-01D3924CACFC}" type="slidenum">
              <a:rPr lang="en-US" altLang="en-US"/>
              <a:pPr>
                <a:defRPr/>
              </a:pPr>
              <a:t>‹#›</a:t>
            </a:fld>
            <a:endParaRPr lang="en-US" altLang="en-US" dirty="0"/>
          </a:p>
        </p:txBody>
      </p:sp>
    </p:spTree>
    <p:extLst>
      <p:ext uri="{BB962C8B-B14F-4D97-AF65-F5344CB8AC3E}">
        <p14:creationId xmlns:p14="http://schemas.microsoft.com/office/powerpoint/2010/main" val="2296934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t" anchorCtr="0" compatLnSpc="1">
            <a:prstTxWarp prst="textNoShape">
              <a:avLst/>
            </a:prstTxWarp>
          </a:bodyPr>
          <a:lstStyle>
            <a:lvl1pPr defTabSz="922655" eaLnBrk="1" hangingPunct="1">
              <a:defRPr sz="13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028"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t" anchorCtr="0" compatLnSpc="1">
            <a:prstTxWarp prst="textNoShape">
              <a:avLst/>
            </a:prstTxWarp>
          </a:bodyPr>
          <a:lstStyle>
            <a:lvl1pPr algn="r" defTabSz="922655" eaLnBrk="1" hangingPunct="1">
              <a:defRPr sz="1300">
                <a:latin typeface="Arial"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6422" y="4344026"/>
            <a:ext cx="5485158" cy="41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b" anchorCtr="0" compatLnSpc="1">
            <a:prstTxWarp prst="textNoShape">
              <a:avLst/>
            </a:prstTxWarp>
          </a:bodyPr>
          <a:lstStyle>
            <a:lvl1pPr defTabSz="922655" eaLnBrk="1" hangingPunct="1">
              <a:defRPr sz="13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7" tIns="46128" rIns="92257" bIns="46128" numCol="1" anchor="b" anchorCtr="0" compatLnSpc="1">
            <a:prstTxWarp prst="textNoShape">
              <a:avLst/>
            </a:prstTxWarp>
          </a:bodyPr>
          <a:lstStyle>
            <a:lvl1pPr algn="r" defTabSz="921817" eaLnBrk="1" hangingPunct="1">
              <a:defRPr sz="1300">
                <a:latin typeface="Arial" charset="0"/>
                <a:cs typeface="+mn-cs"/>
              </a:defRPr>
            </a:lvl1pPr>
          </a:lstStyle>
          <a:p>
            <a:pPr>
              <a:defRPr/>
            </a:pPr>
            <a:fld id="{59BFF9B5-CE11-46B5-A64D-2225DA4B681D}" type="slidenum">
              <a:rPr lang="en-US" altLang="en-US"/>
              <a:pPr>
                <a:defRPr/>
              </a:pPr>
              <a:t>‹#›</a:t>
            </a:fld>
            <a:endParaRPr lang="en-US" altLang="en-US" dirty="0"/>
          </a:p>
        </p:txBody>
      </p:sp>
    </p:spTree>
    <p:extLst>
      <p:ext uri="{BB962C8B-B14F-4D97-AF65-F5344CB8AC3E}">
        <p14:creationId xmlns:p14="http://schemas.microsoft.com/office/powerpoint/2010/main" val="3967744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aw.cornell.edu/uscode/text/37/55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dirty="0" smtClean="0"/>
          </a:p>
        </p:txBody>
      </p:sp>
      <p:sp>
        <p:nvSpPr>
          <p:cNvPr id="37892" name="Slide Number Placeholder 3"/>
          <p:cNvSpPr>
            <a:spLocks noGrp="1"/>
          </p:cNvSpPr>
          <p:nvPr>
            <p:ph type="sldNum" sz="quarter" idx="5"/>
          </p:nvPr>
        </p:nvSpPr>
        <p:spPr/>
        <p:txBody>
          <a:bodyPr/>
          <a:lstStyle>
            <a:lvl1pPr defTabSz="920517" eaLnBrk="0" hangingPunct="0">
              <a:defRPr>
                <a:solidFill>
                  <a:schemeClr val="tx1"/>
                </a:solidFill>
                <a:latin typeface="Arial" charset="0"/>
              </a:defRPr>
            </a:lvl1pPr>
            <a:lvl2pPr marL="728938" indent="-280360" defTabSz="920517" eaLnBrk="0" hangingPunct="0">
              <a:defRPr>
                <a:solidFill>
                  <a:schemeClr val="tx1"/>
                </a:solidFill>
                <a:latin typeface="Arial" charset="0"/>
              </a:defRPr>
            </a:lvl2pPr>
            <a:lvl3pPr marL="1121442" indent="-224288" defTabSz="920517" eaLnBrk="0" hangingPunct="0">
              <a:defRPr>
                <a:solidFill>
                  <a:schemeClr val="tx1"/>
                </a:solidFill>
                <a:latin typeface="Arial" charset="0"/>
              </a:defRPr>
            </a:lvl3pPr>
            <a:lvl4pPr marL="1570018" indent="-224288" defTabSz="920517" eaLnBrk="0" hangingPunct="0">
              <a:defRPr>
                <a:solidFill>
                  <a:schemeClr val="tx1"/>
                </a:solidFill>
                <a:latin typeface="Arial" charset="0"/>
              </a:defRPr>
            </a:lvl4pPr>
            <a:lvl5pPr marL="2018596" indent="-224288" defTabSz="920517" eaLnBrk="0" hangingPunct="0">
              <a:defRPr>
                <a:solidFill>
                  <a:schemeClr val="tx1"/>
                </a:solidFill>
                <a:latin typeface="Arial" charset="0"/>
              </a:defRPr>
            </a:lvl5pPr>
            <a:lvl6pPr marL="2467173" indent="-224288" defTabSz="920517" eaLnBrk="0" fontAlgn="base" hangingPunct="0">
              <a:spcBef>
                <a:spcPct val="0"/>
              </a:spcBef>
              <a:spcAft>
                <a:spcPct val="0"/>
              </a:spcAft>
              <a:defRPr>
                <a:solidFill>
                  <a:schemeClr val="tx1"/>
                </a:solidFill>
                <a:latin typeface="Arial" charset="0"/>
              </a:defRPr>
            </a:lvl6pPr>
            <a:lvl7pPr marL="2915749" indent="-224288" defTabSz="920517" eaLnBrk="0" fontAlgn="base" hangingPunct="0">
              <a:spcBef>
                <a:spcPct val="0"/>
              </a:spcBef>
              <a:spcAft>
                <a:spcPct val="0"/>
              </a:spcAft>
              <a:defRPr>
                <a:solidFill>
                  <a:schemeClr val="tx1"/>
                </a:solidFill>
                <a:latin typeface="Arial" charset="0"/>
              </a:defRPr>
            </a:lvl7pPr>
            <a:lvl8pPr marL="3364326" indent="-224288" defTabSz="920517" eaLnBrk="0" fontAlgn="base" hangingPunct="0">
              <a:spcBef>
                <a:spcPct val="0"/>
              </a:spcBef>
              <a:spcAft>
                <a:spcPct val="0"/>
              </a:spcAft>
              <a:defRPr>
                <a:solidFill>
                  <a:schemeClr val="tx1"/>
                </a:solidFill>
                <a:latin typeface="Arial" charset="0"/>
              </a:defRPr>
            </a:lvl8pPr>
            <a:lvl9pPr marL="3812903" indent="-224288" defTabSz="920517" eaLnBrk="0" fontAlgn="base" hangingPunct="0">
              <a:spcBef>
                <a:spcPct val="0"/>
              </a:spcBef>
              <a:spcAft>
                <a:spcPct val="0"/>
              </a:spcAft>
              <a:defRPr>
                <a:solidFill>
                  <a:schemeClr val="tx1"/>
                </a:solidFill>
                <a:latin typeface="Arial" charset="0"/>
              </a:defRPr>
            </a:lvl9pPr>
          </a:lstStyle>
          <a:p>
            <a:pPr eaLnBrk="1" hangingPunct="1">
              <a:defRPr/>
            </a:pPr>
            <a:fld id="{EE772ACB-8E35-4BC1-8911-2D6AB310C3E2}" type="slidenum">
              <a:rPr lang="en-US" altLang="en-US" smtClean="0"/>
              <a:pPr eaLnBrk="1" hangingPunct="1">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9BFF9B5-CE11-46B5-A64D-2225DA4B681D}" type="slidenum">
              <a:rPr lang="en-US" altLang="en-US" smtClean="0"/>
              <a:pPr>
                <a:defRPr/>
              </a:pPr>
              <a:t>11</a:t>
            </a:fld>
            <a:endParaRPr lang="en-US" altLang="en-US" dirty="0"/>
          </a:p>
        </p:txBody>
      </p:sp>
    </p:spTree>
    <p:extLst>
      <p:ext uri="{BB962C8B-B14F-4D97-AF65-F5344CB8AC3E}">
        <p14:creationId xmlns:p14="http://schemas.microsoft.com/office/powerpoint/2010/main" val="409473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ea typeface="ＭＳ Ｐゴシック" pitchFamily="-1" charset="-128"/>
              </a:defRPr>
            </a:lvl1pPr>
            <a:lvl2pPr marL="37925375" indent="-37468175" defTabSz="917575">
              <a:defRPr>
                <a:solidFill>
                  <a:schemeClr val="tx1"/>
                </a:solidFill>
                <a:latin typeface="Arial" charset="0"/>
                <a:ea typeface="ＭＳ Ｐゴシック" pitchFamily="-1" charset="-128"/>
              </a:defRPr>
            </a:lvl2pPr>
            <a:lvl3pPr marL="1141413" indent="-227013" defTabSz="917575">
              <a:defRPr>
                <a:solidFill>
                  <a:schemeClr val="tx1"/>
                </a:solidFill>
                <a:latin typeface="Arial" charset="0"/>
                <a:ea typeface="ＭＳ Ｐゴシック" pitchFamily="-1" charset="-128"/>
              </a:defRPr>
            </a:lvl3pPr>
            <a:lvl4pPr marL="1598613" indent="-227013" defTabSz="917575">
              <a:defRPr>
                <a:solidFill>
                  <a:schemeClr val="tx1"/>
                </a:solidFill>
                <a:latin typeface="Arial" charset="0"/>
                <a:ea typeface="ＭＳ Ｐゴシック" pitchFamily="-1" charset="-128"/>
              </a:defRPr>
            </a:lvl4pPr>
            <a:lvl5pPr marL="2055813" indent="-227013" defTabSz="917575">
              <a:defRPr>
                <a:solidFill>
                  <a:schemeClr val="tx1"/>
                </a:solidFill>
                <a:latin typeface="Arial" charset="0"/>
                <a:ea typeface="ＭＳ Ｐゴシック" pitchFamily="-1" charset="-128"/>
              </a:defRPr>
            </a:lvl5pPr>
            <a:lvl6pPr marL="2513013" indent="-227013" defTabSz="917575" eaLnBrk="0" fontAlgn="base" hangingPunct="0">
              <a:spcBef>
                <a:spcPct val="0"/>
              </a:spcBef>
              <a:spcAft>
                <a:spcPct val="0"/>
              </a:spcAft>
              <a:defRPr>
                <a:solidFill>
                  <a:schemeClr val="tx1"/>
                </a:solidFill>
                <a:latin typeface="Arial" charset="0"/>
                <a:ea typeface="ＭＳ Ｐゴシック" pitchFamily="-1" charset="-128"/>
              </a:defRPr>
            </a:lvl6pPr>
            <a:lvl7pPr marL="2970213" indent="-227013" defTabSz="917575" eaLnBrk="0" fontAlgn="base" hangingPunct="0">
              <a:spcBef>
                <a:spcPct val="0"/>
              </a:spcBef>
              <a:spcAft>
                <a:spcPct val="0"/>
              </a:spcAft>
              <a:defRPr>
                <a:solidFill>
                  <a:schemeClr val="tx1"/>
                </a:solidFill>
                <a:latin typeface="Arial" charset="0"/>
                <a:ea typeface="ＭＳ Ｐゴシック" pitchFamily="-1" charset="-128"/>
              </a:defRPr>
            </a:lvl7pPr>
            <a:lvl8pPr marL="3427413" indent="-227013" defTabSz="917575" eaLnBrk="0" fontAlgn="base" hangingPunct="0">
              <a:spcBef>
                <a:spcPct val="0"/>
              </a:spcBef>
              <a:spcAft>
                <a:spcPct val="0"/>
              </a:spcAft>
              <a:defRPr>
                <a:solidFill>
                  <a:schemeClr val="tx1"/>
                </a:solidFill>
                <a:latin typeface="Arial" charset="0"/>
                <a:ea typeface="ＭＳ Ｐゴシック" pitchFamily="-1" charset="-128"/>
              </a:defRPr>
            </a:lvl8pPr>
            <a:lvl9pPr marL="3884613" indent="-227013" defTabSz="917575" eaLnBrk="0" fontAlgn="base" hangingPunct="0">
              <a:spcBef>
                <a:spcPct val="0"/>
              </a:spcBef>
              <a:spcAft>
                <a:spcPct val="0"/>
              </a:spcAft>
              <a:defRPr>
                <a:solidFill>
                  <a:schemeClr val="tx1"/>
                </a:solidFill>
                <a:latin typeface="Arial" charset="0"/>
                <a:ea typeface="ＭＳ Ｐゴシック" pitchFamily="-1" charset="-128"/>
              </a:defRPr>
            </a:lvl9pPr>
          </a:lstStyle>
          <a:p>
            <a:fld id="{20AB21A8-D6F1-4E63-9DC5-3870B12A1B3B}"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ea typeface="ＭＳ Ｐゴシック" pitchFamily="-1" charset="-128"/>
              </a:defRPr>
            </a:lvl1pPr>
            <a:lvl2pPr marL="37925375" indent="-37468175" defTabSz="917575">
              <a:defRPr>
                <a:solidFill>
                  <a:schemeClr val="tx1"/>
                </a:solidFill>
                <a:latin typeface="Arial" charset="0"/>
                <a:ea typeface="ＭＳ Ｐゴシック" pitchFamily="-1" charset="-128"/>
              </a:defRPr>
            </a:lvl2pPr>
            <a:lvl3pPr marL="1141413" indent="-227013" defTabSz="917575">
              <a:defRPr>
                <a:solidFill>
                  <a:schemeClr val="tx1"/>
                </a:solidFill>
                <a:latin typeface="Arial" charset="0"/>
                <a:ea typeface="ＭＳ Ｐゴシック" pitchFamily="-1" charset="-128"/>
              </a:defRPr>
            </a:lvl3pPr>
            <a:lvl4pPr marL="1598613" indent="-227013" defTabSz="917575">
              <a:defRPr>
                <a:solidFill>
                  <a:schemeClr val="tx1"/>
                </a:solidFill>
                <a:latin typeface="Arial" charset="0"/>
                <a:ea typeface="ＭＳ Ｐゴシック" pitchFamily="-1" charset="-128"/>
              </a:defRPr>
            </a:lvl4pPr>
            <a:lvl5pPr marL="2055813" indent="-227013" defTabSz="917575">
              <a:defRPr>
                <a:solidFill>
                  <a:schemeClr val="tx1"/>
                </a:solidFill>
                <a:latin typeface="Arial" charset="0"/>
                <a:ea typeface="ＭＳ Ｐゴシック" pitchFamily="-1" charset="-128"/>
              </a:defRPr>
            </a:lvl5pPr>
            <a:lvl6pPr marL="2513013" indent="-227013" defTabSz="917575" eaLnBrk="0" fontAlgn="base" hangingPunct="0">
              <a:spcBef>
                <a:spcPct val="0"/>
              </a:spcBef>
              <a:spcAft>
                <a:spcPct val="0"/>
              </a:spcAft>
              <a:defRPr>
                <a:solidFill>
                  <a:schemeClr val="tx1"/>
                </a:solidFill>
                <a:latin typeface="Arial" charset="0"/>
                <a:ea typeface="ＭＳ Ｐゴシック" pitchFamily="-1" charset="-128"/>
              </a:defRPr>
            </a:lvl6pPr>
            <a:lvl7pPr marL="2970213" indent="-227013" defTabSz="917575" eaLnBrk="0" fontAlgn="base" hangingPunct="0">
              <a:spcBef>
                <a:spcPct val="0"/>
              </a:spcBef>
              <a:spcAft>
                <a:spcPct val="0"/>
              </a:spcAft>
              <a:defRPr>
                <a:solidFill>
                  <a:schemeClr val="tx1"/>
                </a:solidFill>
                <a:latin typeface="Arial" charset="0"/>
                <a:ea typeface="ＭＳ Ｐゴシック" pitchFamily="-1" charset="-128"/>
              </a:defRPr>
            </a:lvl7pPr>
            <a:lvl8pPr marL="3427413" indent="-227013" defTabSz="917575" eaLnBrk="0" fontAlgn="base" hangingPunct="0">
              <a:spcBef>
                <a:spcPct val="0"/>
              </a:spcBef>
              <a:spcAft>
                <a:spcPct val="0"/>
              </a:spcAft>
              <a:defRPr>
                <a:solidFill>
                  <a:schemeClr val="tx1"/>
                </a:solidFill>
                <a:latin typeface="Arial" charset="0"/>
                <a:ea typeface="ＭＳ Ｐゴシック" pitchFamily="-1" charset="-128"/>
              </a:defRPr>
            </a:lvl8pPr>
            <a:lvl9pPr marL="3884613" indent="-227013" defTabSz="917575" eaLnBrk="0" fontAlgn="base" hangingPunct="0">
              <a:spcBef>
                <a:spcPct val="0"/>
              </a:spcBef>
              <a:spcAft>
                <a:spcPct val="0"/>
              </a:spcAft>
              <a:defRPr>
                <a:solidFill>
                  <a:schemeClr val="tx1"/>
                </a:solidFill>
                <a:latin typeface="Arial" charset="0"/>
                <a:ea typeface="ＭＳ Ｐゴシック" pitchFamily="-1" charset="-128"/>
              </a:defRPr>
            </a:lvl9pPr>
          </a:lstStyle>
          <a:p>
            <a:fld id="{D8178293-E69B-40C6-965A-D32E5D0736B6}" type="slidenum">
              <a:rPr lang="en-US" altLang="en-US">
                <a:solidFill>
                  <a:srgbClr val="000000"/>
                </a:solidFill>
              </a:rPr>
              <a:pPr/>
              <a:t>13</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pitchFamily="34" charset="0"/>
                <a:ea typeface="ＭＳ Ｐゴシック" pitchFamily="34" charset="-128"/>
              </a:defRPr>
            </a:lvl1pPr>
            <a:lvl2pPr marL="728663" indent="-279400" defTabSz="919163">
              <a:defRPr>
                <a:solidFill>
                  <a:schemeClr val="tx1"/>
                </a:solidFill>
                <a:latin typeface="Arial" pitchFamily="34" charset="0"/>
                <a:ea typeface="ＭＳ Ｐゴシック" pitchFamily="34" charset="-128"/>
              </a:defRPr>
            </a:lvl2pPr>
            <a:lvl3pPr marL="1120775" indent="-223838" defTabSz="919163">
              <a:defRPr>
                <a:solidFill>
                  <a:schemeClr val="tx1"/>
                </a:solidFill>
                <a:latin typeface="Arial" pitchFamily="34" charset="0"/>
                <a:ea typeface="ＭＳ Ｐゴシック" pitchFamily="34" charset="-128"/>
              </a:defRPr>
            </a:lvl3pPr>
            <a:lvl4pPr marL="1570038" indent="-223838" defTabSz="919163">
              <a:defRPr>
                <a:solidFill>
                  <a:schemeClr val="tx1"/>
                </a:solidFill>
                <a:latin typeface="Arial" pitchFamily="34" charset="0"/>
                <a:ea typeface="ＭＳ Ｐゴシック" pitchFamily="34" charset="-128"/>
              </a:defRPr>
            </a:lvl4pPr>
            <a:lvl5pPr marL="2017713" indent="-223838" defTabSz="919163">
              <a:defRPr>
                <a:solidFill>
                  <a:schemeClr val="tx1"/>
                </a:solidFill>
                <a:latin typeface="Arial" pitchFamily="34" charset="0"/>
                <a:ea typeface="ＭＳ Ｐゴシック" pitchFamily="34" charset="-128"/>
              </a:defRPr>
            </a:lvl5pPr>
            <a:lvl6pPr marL="2474913" indent="-223838" defTabSz="9191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32113" indent="-223838" defTabSz="9191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389313" indent="-223838" defTabSz="9191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46513" indent="-223838" defTabSz="9191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82DD87A-C816-4025-931E-352A461EB1BC}" type="slidenum">
              <a:rPr lang="en-US" altLang="en-US">
                <a:solidFill>
                  <a:prstClr val="black"/>
                </a:solidFill>
              </a:rPr>
              <a:pPr/>
              <a:t>14</a:t>
            </a:fld>
            <a:endParaRPr lang="en-US" altLang="en-US">
              <a:solidFill>
                <a:prstClr val="black"/>
              </a:solidFill>
            </a:endParaRPr>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0"/>
              </a:spcBef>
              <a:spcAft>
                <a:spcPct val="0"/>
              </a:spcAft>
            </a:pPr>
            <a:fld id="{DC36159B-70C2-4278-B999-9D33F532CCA1}" type="slidenum">
              <a:rPr lang="en-US" altLang="en-US" sz="1200" smtClean="0">
                <a:solidFill>
                  <a:prstClr val="black"/>
                </a:solidFill>
              </a:rPr>
              <a:pPr algn="r" fontAlgn="base">
                <a:spcBef>
                  <a:spcPct val="0"/>
                </a:spcBef>
                <a:spcAft>
                  <a:spcPct val="0"/>
                </a:spcAft>
              </a:pPr>
              <a:t>14</a:t>
            </a:fld>
            <a:endParaRPr lang="en-US" altLang="en-US" sz="1200" smtClean="0">
              <a:solidFill>
                <a:prstClr val="black"/>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ea typeface="ＭＳ Ｐゴシック" pitchFamily="-1" charset="-128"/>
              </a:defRPr>
            </a:lvl1pPr>
            <a:lvl2pPr marL="37925375" indent="-37468175" defTabSz="917575">
              <a:defRPr>
                <a:solidFill>
                  <a:schemeClr val="tx1"/>
                </a:solidFill>
                <a:latin typeface="Arial" charset="0"/>
                <a:ea typeface="ＭＳ Ｐゴシック" pitchFamily="-1" charset="-128"/>
              </a:defRPr>
            </a:lvl2pPr>
            <a:lvl3pPr marL="1141413" indent="-227013" defTabSz="917575">
              <a:defRPr>
                <a:solidFill>
                  <a:schemeClr val="tx1"/>
                </a:solidFill>
                <a:latin typeface="Arial" charset="0"/>
                <a:ea typeface="ＭＳ Ｐゴシック" pitchFamily="-1" charset="-128"/>
              </a:defRPr>
            </a:lvl3pPr>
            <a:lvl4pPr marL="1598613" indent="-227013" defTabSz="917575">
              <a:defRPr>
                <a:solidFill>
                  <a:schemeClr val="tx1"/>
                </a:solidFill>
                <a:latin typeface="Arial" charset="0"/>
                <a:ea typeface="ＭＳ Ｐゴシック" pitchFamily="-1" charset="-128"/>
              </a:defRPr>
            </a:lvl4pPr>
            <a:lvl5pPr marL="2055813" indent="-227013" defTabSz="917575">
              <a:defRPr>
                <a:solidFill>
                  <a:schemeClr val="tx1"/>
                </a:solidFill>
                <a:latin typeface="Arial" charset="0"/>
                <a:ea typeface="ＭＳ Ｐゴシック" pitchFamily="-1" charset="-128"/>
              </a:defRPr>
            </a:lvl5pPr>
            <a:lvl6pPr marL="2513013" indent="-227013" defTabSz="917575" eaLnBrk="0" fontAlgn="base" hangingPunct="0">
              <a:spcBef>
                <a:spcPct val="0"/>
              </a:spcBef>
              <a:spcAft>
                <a:spcPct val="0"/>
              </a:spcAft>
              <a:defRPr>
                <a:solidFill>
                  <a:schemeClr val="tx1"/>
                </a:solidFill>
                <a:latin typeface="Arial" charset="0"/>
                <a:ea typeface="ＭＳ Ｐゴシック" pitchFamily="-1" charset="-128"/>
              </a:defRPr>
            </a:lvl6pPr>
            <a:lvl7pPr marL="2970213" indent="-227013" defTabSz="917575" eaLnBrk="0" fontAlgn="base" hangingPunct="0">
              <a:spcBef>
                <a:spcPct val="0"/>
              </a:spcBef>
              <a:spcAft>
                <a:spcPct val="0"/>
              </a:spcAft>
              <a:defRPr>
                <a:solidFill>
                  <a:schemeClr val="tx1"/>
                </a:solidFill>
                <a:latin typeface="Arial" charset="0"/>
                <a:ea typeface="ＭＳ Ｐゴシック" pitchFamily="-1" charset="-128"/>
              </a:defRPr>
            </a:lvl7pPr>
            <a:lvl8pPr marL="3427413" indent="-227013" defTabSz="917575" eaLnBrk="0" fontAlgn="base" hangingPunct="0">
              <a:spcBef>
                <a:spcPct val="0"/>
              </a:spcBef>
              <a:spcAft>
                <a:spcPct val="0"/>
              </a:spcAft>
              <a:defRPr>
                <a:solidFill>
                  <a:schemeClr val="tx1"/>
                </a:solidFill>
                <a:latin typeface="Arial" charset="0"/>
                <a:ea typeface="ＭＳ Ｐゴシック" pitchFamily="-1" charset="-128"/>
              </a:defRPr>
            </a:lvl8pPr>
            <a:lvl9pPr marL="3884613" indent="-227013" defTabSz="917575" eaLnBrk="0" fontAlgn="base" hangingPunct="0">
              <a:spcBef>
                <a:spcPct val="0"/>
              </a:spcBef>
              <a:spcAft>
                <a:spcPct val="0"/>
              </a:spcAft>
              <a:defRPr>
                <a:solidFill>
                  <a:schemeClr val="tx1"/>
                </a:solidFill>
                <a:latin typeface="Arial" charset="0"/>
                <a:ea typeface="ＭＳ Ｐゴシック" pitchFamily="-1" charset="-128"/>
              </a:defRPr>
            </a:lvl9pPr>
          </a:lstStyle>
          <a:p>
            <a:fld id="{368D3591-8153-4E63-A05C-A30083483014}" type="slidenum">
              <a:rPr lang="en-US" altLang="en-US">
                <a:solidFill>
                  <a:srgbClr val="000000"/>
                </a:solidFill>
              </a:rPr>
              <a:pPr/>
              <a:t>15</a:t>
            </a:fld>
            <a:endParaRPr lang="en-US" altLang="en-US">
              <a:solidFill>
                <a:srgbClr val="000000"/>
              </a:solidFill>
            </a:endParaRP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5" rIns="91410" bIns="45705" anchor="b"/>
          <a:lstStyle>
            <a:lvl1pPr>
              <a:defRPr>
                <a:solidFill>
                  <a:schemeClr val="tx1"/>
                </a:solidFill>
                <a:latin typeface="Arial" charset="0"/>
                <a:ea typeface="ＭＳ Ｐゴシック" pitchFamily="-1" charset="-128"/>
              </a:defRPr>
            </a:lvl1pPr>
            <a:lvl2pPr marL="37931725" indent="-37474525">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r" fontAlgn="base">
              <a:spcBef>
                <a:spcPct val="0"/>
              </a:spcBef>
              <a:spcAft>
                <a:spcPct val="0"/>
              </a:spcAft>
            </a:pPr>
            <a:fld id="{A546D5C7-18C0-47A3-89C9-4E23BCDBEF09}" type="slidenum">
              <a:rPr lang="en-US" altLang="en-US" sz="1200" smtClean="0">
                <a:solidFill>
                  <a:srgbClr val="000000"/>
                </a:solidFill>
              </a:rPr>
              <a:pPr algn="r" fontAlgn="base">
                <a:spcBef>
                  <a:spcPct val="0"/>
                </a:spcBef>
                <a:spcAft>
                  <a:spcPct val="0"/>
                </a:spcAft>
              </a:pPr>
              <a:t>15</a:t>
            </a:fld>
            <a:endParaRPr lang="en-US" altLang="en-US" sz="1200" smtClean="0">
              <a:solidFill>
                <a:srgbClr val="000000"/>
              </a:solidFill>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dirty="0" smtClean="0"/>
          </a:p>
        </p:txBody>
      </p:sp>
      <p:sp>
        <p:nvSpPr>
          <p:cNvPr id="70660" name="Slide Number Placeholder 3"/>
          <p:cNvSpPr>
            <a:spLocks noGrp="1"/>
          </p:cNvSpPr>
          <p:nvPr>
            <p:ph type="sldNum" sz="quarter" idx="5"/>
          </p:nvPr>
        </p:nvSpPr>
        <p:spPr/>
        <p:txBody>
          <a:bodyPr/>
          <a:lstStyle>
            <a:lvl1pPr defTabSz="920517" eaLnBrk="0" hangingPunct="0">
              <a:defRPr>
                <a:solidFill>
                  <a:schemeClr val="tx1"/>
                </a:solidFill>
                <a:latin typeface="Arial" charset="0"/>
              </a:defRPr>
            </a:lvl1pPr>
            <a:lvl2pPr marL="728938" indent="-280360" defTabSz="920517" eaLnBrk="0" hangingPunct="0">
              <a:defRPr>
                <a:solidFill>
                  <a:schemeClr val="tx1"/>
                </a:solidFill>
                <a:latin typeface="Arial" charset="0"/>
              </a:defRPr>
            </a:lvl2pPr>
            <a:lvl3pPr marL="1121442" indent="-224288" defTabSz="920517" eaLnBrk="0" hangingPunct="0">
              <a:defRPr>
                <a:solidFill>
                  <a:schemeClr val="tx1"/>
                </a:solidFill>
                <a:latin typeface="Arial" charset="0"/>
              </a:defRPr>
            </a:lvl3pPr>
            <a:lvl4pPr marL="1570018" indent="-224288" defTabSz="920517" eaLnBrk="0" hangingPunct="0">
              <a:defRPr>
                <a:solidFill>
                  <a:schemeClr val="tx1"/>
                </a:solidFill>
                <a:latin typeface="Arial" charset="0"/>
              </a:defRPr>
            </a:lvl4pPr>
            <a:lvl5pPr marL="2018596" indent="-224288" defTabSz="920517" eaLnBrk="0" hangingPunct="0">
              <a:defRPr>
                <a:solidFill>
                  <a:schemeClr val="tx1"/>
                </a:solidFill>
                <a:latin typeface="Arial" charset="0"/>
              </a:defRPr>
            </a:lvl5pPr>
            <a:lvl6pPr marL="2467173" indent="-224288" defTabSz="920517" eaLnBrk="0" fontAlgn="base" hangingPunct="0">
              <a:spcBef>
                <a:spcPct val="0"/>
              </a:spcBef>
              <a:spcAft>
                <a:spcPct val="0"/>
              </a:spcAft>
              <a:defRPr>
                <a:solidFill>
                  <a:schemeClr val="tx1"/>
                </a:solidFill>
                <a:latin typeface="Arial" charset="0"/>
              </a:defRPr>
            </a:lvl6pPr>
            <a:lvl7pPr marL="2915749" indent="-224288" defTabSz="920517" eaLnBrk="0" fontAlgn="base" hangingPunct="0">
              <a:spcBef>
                <a:spcPct val="0"/>
              </a:spcBef>
              <a:spcAft>
                <a:spcPct val="0"/>
              </a:spcAft>
              <a:defRPr>
                <a:solidFill>
                  <a:schemeClr val="tx1"/>
                </a:solidFill>
                <a:latin typeface="Arial" charset="0"/>
              </a:defRPr>
            </a:lvl7pPr>
            <a:lvl8pPr marL="3364326" indent="-224288" defTabSz="920517" eaLnBrk="0" fontAlgn="base" hangingPunct="0">
              <a:spcBef>
                <a:spcPct val="0"/>
              </a:spcBef>
              <a:spcAft>
                <a:spcPct val="0"/>
              </a:spcAft>
              <a:defRPr>
                <a:solidFill>
                  <a:schemeClr val="tx1"/>
                </a:solidFill>
                <a:latin typeface="Arial" charset="0"/>
              </a:defRPr>
            </a:lvl8pPr>
            <a:lvl9pPr marL="3812903" indent="-224288" defTabSz="920517" eaLnBrk="0" fontAlgn="base" hangingPunct="0">
              <a:spcBef>
                <a:spcPct val="0"/>
              </a:spcBef>
              <a:spcAft>
                <a:spcPct val="0"/>
              </a:spcAft>
              <a:defRPr>
                <a:solidFill>
                  <a:schemeClr val="tx1"/>
                </a:solidFill>
                <a:latin typeface="Arial" charset="0"/>
              </a:defRPr>
            </a:lvl9pPr>
          </a:lstStyle>
          <a:p>
            <a:pPr eaLnBrk="1" hangingPunct="1">
              <a:defRPr/>
            </a:pPr>
            <a:fld id="{F6C0C766-ABD4-4837-81B9-CE9B2AF64F14}" type="slidenum">
              <a:rPr lang="en-US" altLang="en-US" smtClean="0"/>
              <a:pPr eaLnBrk="1" hangingPunct="1">
                <a:defRPr/>
              </a:pPr>
              <a:t>16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9BFF9B5-CE11-46B5-A64D-2225DA4B681D}" type="slidenum">
              <a:rPr lang="en-US" altLang="en-US" smtClean="0"/>
              <a:pPr>
                <a:defRPr/>
              </a:pPr>
              <a:t>2</a:t>
            </a:fld>
            <a:endParaRPr lang="en-US" altLang="en-US" dirty="0"/>
          </a:p>
        </p:txBody>
      </p:sp>
    </p:spTree>
    <p:extLst>
      <p:ext uri="{BB962C8B-B14F-4D97-AF65-F5344CB8AC3E}">
        <p14:creationId xmlns:p14="http://schemas.microsoft.com/office/powerpoint/2010/main" val="246702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charset="0"/>
                <a:ea typeface="ＭＳ Ｐゴシック" pitchFamily="-1" charset="-128"/>
              </a:defRPr>
            </a:lvl1pPr>
            <a:lvl2pPr marL="37931725" indent="-37474525" defTabSz="919163">
              <a:defRPr>
                <a:solidFill>
                  <a:schemeClr val="tx1"/>
                </a:solidFill>
                <a:latin typeface="Arial" charset="0"/>
                <a:ea typeface="ＭＳ Ｐゴシック" pitchFamily="-1" charset="-128"/>
              </a:defRPr>
            </a:lvl2pPr>
            <a:lvl3pPr marL="1143000" indent="-228600" defTabSz="919163">
              <a:defRPr>
                <a:solidFill>
                  <a:schemeClr val="tx1"/>
                </a:solidFill>
                <a:latin typeface="Arial" charset="0"/>
                <a:ea typeface="ＭＳ Ｐゴシック" pitchFamily="-1" charset="-128"/>
              </a:defRPr>
            </a:lvl3pPr>
            <a:lvl4pPr marL="1600200" indent="-228600" defTabSz="919163">
              <a:defRPr>
                <a:solidFill>
                  <a:schemeClr val="tx1"/>
                </a:solidFill>
                <a:latin typeface="Arial" charset="0"/>
                <a:ea typeface="ＭＳ Ｐゴシック" pitchFamily="-1" charset="-128"/>
              </a:defRPr>
            </a:lvl4pPr>
            <a:lvl5pPr marL="2057400" indent="-228600" defTabSz="919163">
              <a:defRPr>
                <a:solidFill>
                  <a:schemeClr val="tx1"/>
                </a:solidFill>
                <a:latin typeface="Arial" charset="0"/>
                <a:ea typeface="ＭＳ Ｐゴシック" pitchFamily="-1" charset="-128"/>
              </a:defRPr>
            </a:lvl5pPr>
            <a:lvl6pPr marL="2514600" indent="-228600" defTabSz="919163"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919163"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919163"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919163" eaLnBrk="0" fontAlgn="base" hangingPunct="0">
              <a:spcBef>
                <a:spcPct val="0"/>
              </a:spcBef>
              <a:spcAft>
                <a:spcPct val="0"/>
              </a:spcAft>
              <a:defRPr>
                <a:solidFill>
                  <a:schemeClr val="tx1"/>
                </a:solidFill>
                <a:latin typeface="Arial" charset="0"/>
                <a:ea typeface="ＭＳ Ｐゴシック" pitchFamily="-1" charset="-128"/>
              </a:defRPr>
            </a:lvl9pPr>
          </a:lstStyle>
          <a:p>
            <a:fld id="{EF8128DC-16A2-4A71-962D-8CE3140C8174}" type="slidenum">
              <a:rPr lang="en-US" altLang="en-US">
                <a:solidFill>
                  <a:prstClr val="black"/>
                </a:solidFill>
              </a:rPr>
              <a:pPr/>
              <a:t>3</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solidFill>
                  <a:srgbClr val="000000"/>
                </a:solidFill>
                <a:cs typeface="Arial" charset="0"/>
              </a:rPr>
              <a:t>The American Job Centers (AJC) are the centerpiece of veterans’ employment services in all the localities.  These are funded</a:t>
            </a:r>
          </a:p>
          <a:p>
            <a:pPr>
              <a:spcBef>
                <a:spcPct val="0"/>
              </a:spcBef>
            </a:pPr>
            <a:r>
              <a:rPr lang="en-US" altLang="en-US" dirty="0">
                <a:solidFill>
                  <a:srgbClr val="000000"/>
                </a:solidFill>
                <a:cs typeface="Arial" charset="0"/>
              </a:rPr>
              <a:t>by the Department of Labor, administered by state-level Workforce Investment Boards (WIBs), and operated by local communities.</a:t>
            </a:r>
          </a:p>
          <a:p>
            <a:pPr>
              <a:spcBef>
                <a:spcPct val="0"/>
              </a:spcBef>
            </a:pPr>
            <a:endParaRPr lang="en-US" altLang="en-US" dirty="0">
              <a:solidFill>
                <a:srgbClr val="000000"/>
              </a:solidFill>
              <a:cs typeface="Arial" charset="0"/>
            </a:endParaRPr>
          </a:p>
          <a:p>
            <a:pPr>
              <a:spcBef>
                <a:spcPct val="0"/>
              </a:spcBef>
            </a:pPr>
            <a:r>
              <a:rPr lang="en-US" altLang="en-US" dirty="0">
                <a:solidFill>
                  <a:srgbClr val="000000"/>
                </a:solidFill>
                <a:cs typeface="Arial" charset="0"/>
              </a:rPr>
              <a:t>AJC provides comprehensive services to both employers and job seekers.  It serves as the central location for HR Managers to meet and communicate with job seekers to match them to their current openings.</a:t>
            </a:r>
          </a:p>
          <a:p>
            <a:pPr>
              <a:spcBef>
                <a:spcPct val="0"/>
              </a:spcBef>
            </a:pPr>
            <a:r>
              <a:rPr lang="en-US" altLang="en-US" dirty="0">
                <a:solidFill>
                  <a:srgbClr val="000000"/>
                </a:solidFill>
                <a:cs typeface="Arial" charset="0"/>
              </a:rPr>
              <a:t>It is also the central point in the local community </a:t>
            </a:r>
            <a:r>
              <a:rPr lang="en-US" altLang="en-US" dirty="0">
                <a:solidFill>
                  <a:srgbClr val="000000"/>
                </a:solidFill>
              </a:rPr>
              <a:t>where customers (both veteran and nonveteran job seekers and employers) can access employment insurance, labor market information, employment/skill assessment services, and direct referrals to job training and job opportunities within their communities.</a:t>
            </a:r>
            <a:endParaRPr lang="en-US" altLang="en-US" dirty="0">
              <a:solidFill>
                <a:srgbClr val="000000"/>
              </a:solidFill>
              <a:cs typeface="Arial" charset="0"/>
            </a:endParaRPr>
          </a:p>
          <a:p>
            <a:pPr>
              <a:spcBef>
                <a:spcPct val="0"/>
              </a:spcBef>
            </a:pPr>
            <a:endParaRPr lang="en-US" altLang="en-US" dirty="0">
              <a:solidFill>
                <a:srgbClr val="000000"/>
              </a:solidFill>
              <a:cs typeface="Arial" charset="0"/>
            </a:endParaRPr>
          </a:p>
          <a:p>
            <a:endParaRPr lang="en-US" altLang="en-US" dirty="0"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charset="0"/>
                <a:ea typeface="ＭＳ Ｐゴシック" pitchFamily="-1" charset="-128"/>
              </a:defRPr>
            </a:lvl1pPr>
            <a:lvl2pPr marL="37931725" indent="-37474525" defTabSz="919163">
              <a:defRPr>
                <a:solidFill>
                  <a:schemeClr val="tx1"/>
                </a:solidFill>
                <a:latin typeface="Arial" charset="0"/>
                <a:ea typeface="ＭＳ Ｐゴシック" pitchFamily="-1" charset="-128"/>
              </a:defRPr>
            </a:lvl2pPr>
            <a:lvl3pPr marL="1143000" indent="-228600" defTabSz="919163">
              <a:defRPr>
                <a:solidFill>
                  <a:schemeClr val="tx1"/>
                </a:solidFill>
                <a:latin typeface="Arial" charset="0"/>
                <a:ea typeface="ＭＳ Ｐゴシック" pitchFamily="-1" charset="-128"/>
              </a:defRPr>
            </a:lvl3pPr>
            <a:lvl4pPr marL="1600200" indent="-228600" defTabSz="919163">
              <a:defRPr>
                <a:solidFill>
                  <a:schemeClr val="tx1"/>
                </a:solidFill>
                <a:latin typeface="Arial" charset="0"/>
                <a:ea typeface="ＭＳ Ｐゴシック" pitchFamily="-1" charset="-128"/>
              </a:defRPr>
            </a:lvl4pPr>
            <a:lvl5pPr marL="2057400" indent="-228600" defTabSz="919163">
              <a:defRPr>
                <a:solidFill>
                  <a:schemeClr val="tx1"/>
                </a:solidFill>
                <a:latin typeface="Arial" charset="0"/>
                <a:ea typeface="ＭＳ Ｐゴシック" pitchFamily="-1" charset="-128"/>
              </a:defRPr>
            </a:lvl5pPr>
            <a:lvl6pPr marL="2514600" indent="-228600" defTabSz="919163"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919163"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919163"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919163" eaLnBrk="0" fontAlgn="base" hangingPunct="0">
              <a:spcBef>
                <a:spcPct val="0"/>
              </a:spcBef>
              <a:spcAft>
                <a:spcPct val="0"/>
              </a:spcAft>
              <a:defRPr>
                <a:solidFill>
                  <a:schemeClr val="tx1"/>
                </a:solidFill>
                <a:latin typeface="Arial" charset="0"/>
                <a:ea typeface="ＭＳ Ｐゴシック" pitchFamily="-1" charset="-128"/>
              </a:defRPr>
            </a:lvl9pPr>
          </a:lstStyle>
          <a:p>
            <a:fld id="{CDABEB14-F46B-407C-9579-BAD0882D5D74}" type="slidenum">
              <a:rPr lang="en-US" altLang="en-US">
                <a:solidFill>
                  <a:prstClr val="black"/>
                </a:solidFill>
              </a:rPr>
              <a:pPr/>
              <a:t>4</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ea typeface="ＭＳ Ｐゴシック" pitchFamily="-1" charset="-128"/>
              </a:defRPr>
            </a:lvl1pPr>
            <a:lvl2pPr marL="37931725" indent="-37474525" defTabSz="920750">
              <a:defRPr>
                <a:solidFill>
                  <a:schemeClr val="tx1"/>
                </a:solidFill>
                <a:latin typeface="Arial" charset="0"/>
                <a:ea typeface="ＭＳ Ｐゴシック" pitchFamily="-1" charset="-128"/>
              </a:defRPr>
            </a:lvl2pPr>
            <a:lvl3pPr marL="1143000" indent="-228600" defTabSz="920750">
              <a:defRPr>
                <a:solidFill>
                  <a:schemeClr val="tx1"/>
                </a:solidFill>
                <a:latin typeface="Arial" charset="0"/>
                <a:ea typeface="ＭＳ Ｐゴシック" pitchFamily="-1" charset="-128"/>
              </a:defRPr>
            </a:lvl3pPr>
            <a:lvl4pPr marL="1600200" indent="-228600" defTabSz="920750">
              <a:defRPr>
                <a:solidFill>
                  <a:schemeClr val="tx1"/>
                </a:solidFill>
                <a:latin typeface="Arial" charset="0"/>
                <a:ea typeface="ＭＳ Ｐゴシック" pitchFamily="-1" charset="-128"/>
              </a:defRPr>
            </a:lvl4pPr>
            <a:lvl5pPr marL="2057400" indent="-228600" defTabSz="920750">
              <a:defRPr>
                <a:solidFill>
                  <a:schemeClr val="tx1"/>
                </a:solidFill>
                <a:latin typeface="Arial" charset="0"/>
                <a:ea typeface="ＭＳ Ｐゴシック" pitchFamily="-1" charset="-128"/>
              </a:defRPr>
            </a:lvl5pPr>
            <a:lvl6pPr marL="2514600" indent="-228600" defTabSz="92075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92075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92075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920750" eaLnBrk="0" fontAlgn="base" hangingPunct="0">
              <a:spcBef>
                <a:spcPct val="0"/>
              </a:spcBef>
              <a:spcAft>
                <a:spcPct val="0"/>
              </a:spcAft>
              <a:defRPr>
                <a:solidFill>
                  <a:schemeClr val="tx1"/>
                </a:solidFill>
                <a:latin typeface="Arial" charset="0"/>
                <a:ea typeface="ＭＳ Ｐゴシック" pitchFamily="-1" charset="-128"/>
              </a:defRPr>
            </a:lvl9pPr>
          </a:lstStyle>
          <a:p>
            <a:fld id="{03566530-7007-4F6D-A334-C76BA3D5D19C}" type="slidenum">
              <a:rPr lang="en-US" altLang="en-US">
                <a:solidFill>
                  <a:prstClr val="black"/>
                </a:solidFill>
              </a:rPr>
              <a:pPr/>
              <a:t>5</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ea typeface="ＭＳ Ｐゴシック" pitchFamily="-1" charset="-128"/>
              </a:defRPr>
            </a:lvl1pPr>
            <a:lvl2pPr marL="37931725" indent="-37474525" defTabSz="920750">
              <a:defRPr>
                <a:solidFill>
                  <a:schemeClr val="tx1"/>
                </a:solidFill>
                <a:latin typeface="Arial" charset="0"/>
                <a:ea typeface="ＭＳ Ｐゴシック" pitchFamily="-1" charset="-128"/>
              </a:defRPr>
            </a:lvl2pPr>
            <a:lvl3pPr marL="1143000" indent="-228600" defTabSz="920750">
              <a:defRPr>
                <a:solidFill>
                  <a:schemeClr val="tx1"/>
                </a:solidFill>
                <a:latin typeface="Arial" charset="0"/>
                <a:ea typeface="ＭＳ Ｐゴシック" pitchFamily="-1" charset="-128"/>
              </a:defRPr>
            </a:lvl3pPr>
            <a:lvl4pPr marL="1600200" indent="-228600" defTabSz="920750">
              <a:defRPr>
                <a:solidFill>
                  <a:schemeClr val="tx1"/>
                </a:solidFill>
                <a:latin typeface="Arial" charset="0"/>
                <a:ea typeface="ＭＳ Ｐゴシック" pitchFamily="-1" charset="-128"/>
              </a:defRPr>
            </a:lvl4pPr>
            <a:lvl5pPr marL="2057400" indent="-228600" defTabSz="920750">
              <a:defRPr>
                <a:solidFill>
                  <a:schemeClr val="tx1"/>
                </a:solidFill>
                <a:latin typeface="Arial" charset="0"/>
                <a:ea typeface="ＭＳ Ｐゴシック" pitchFamily="-1" charset="-128"/>
              </a:defRPr>
            </a:lvl5pPr>
            <a:lvl6pPr marL="2514600" indent="-228600" defTabSz="92075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92075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92075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920750" eaLnBrk="0" fontAlgn="base" hangingPunct="0">
              <a:spcBef>
                <a:spcPct val="0"/>
              </a:spcBef>
              <a:spcAft>
                <a:spcPct val="0"/>
              </a:spcAft>
              <a:defRPr>
                <a:solidFill>
                  <a:schemeClr val="tx1"/>
                </a:solidFill>
                <a:latin typeface="Arial" charset="0"/>
                <a:ea typeface="ＭＳ Ｐゴシック" pitchFamily="-1" charset="-128"/>
              </a:defRPr>
            </a:lvl9pPr>
          </a:lstStyle>
          <a:p>
            <a:fld id="{F53E810E-035A-4E9C-A089-5479662BE721}" type="slidenum">
              <a:rPr lang="en-US" altLang="en-US">
                <a:solidFill>
                  <a:prstClr val="black"/>
                </a:solidFill>
              </a:rPr>
              <a:pPr/>
              <a:t>6</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Q:  What services does DOL provide to Surviving Spouses of Service Members killed in the line of duty or those who may have passed away from injuries sustained from the military?</a:t>
            </a:r>
            <a:endParaRPr lang="en-US" sz="1000" dirty="0"/>
          </a:p>
          <a:p>
            <a:pPr lvl="0"/>
            <a:r>
              <a:rPr lang="en-US" sz="1000" dirty="0" smtClean="0"/>
              <a:t>All </a:t>
            </a:r>
            <a:r>
              <a:rPr lang="en-US" sz="1000" dirty="0"/>
              <a:t>military spouses and spouses of veterans can receive services from any of our approximately 2,500 American Job Centers.  </a:t>
            </a:r>
          </a:p>
          <a:p>
            <a:r>
              <a:rPr lang="en-US" sz="1000" dirty="0" smtClean="0"/>
              <a:t>Eligible </a:t>
            </a:r>
            <a:r>
              <a:rPr lang="en-US" sz="1000" dirty="0"/>
              <a:t>spouses, eligible surviving spouses, and eligible care-givers also receive priority of service in any DOL funded program, which means that they move to the front of the line for services.</a:t>
            </a:r>
          </a:p>
          <a:p>
            <a:r>
              <a:rPr lang="en-US" sz="1000" b="1" dirty="0" smtClean="0"/>
              <a:t>Eligible </a:t>
            </a:r>
            <a:r>
              <a:rPr lang="en-US" sz="1000" b="1" dirty="0"/>
              <a:t>surviving spouses include:</a:t>
            </a:r>
          </a:p>
          <a:p>
            <a:r>
              <a:rPr lang="en-US" sz="1000" b="1" dirty="0"/>
              <a:t>(A)</a:t>
            </a:r>
            <a:r>
              <a:rPr lang="en-US" sz="1000" dirty="0"/>
              <a:t>  The spouse of any person who died of a service-connected disability,</a:t>
            </a:r>
          </a:p>
          <a:p>
            <a:r>
              <a:rPr lang="en-US" sz="1000" b="1" dirty="0"/>
              <a:t>(B)</a:t>
            </a:r>
            <a:r>
              <a:rPr lang="en-US" sz="1000" dirty="0"/>
              <a:t>  The spouse of any member of the Armed Forces serving on active duty who, at the time of application for assistance under this chapter, is listed, pursuant to </a:t>
            </a:r>
            <a:r>
              <a:rPr lang="en-US" sz="1000" dirty="0">
                <a:hlinkClick r:id="rId3" tooltip="§ 556 - Secretarial determinations"/>
              </a:rPr>
              <a:t>section 556 of title 37</a:t>
            </a:r>
            <a:r>
              <a:rPr lang="en-US" sz="1000" dirty="0"/>
              <a:t> and regulations issued thereunder, by the Secretary concerned in one or more of the following categories and has been so listed for a total of more than ninety days: (i) missing in action, (ii) captured in line of duty by a hostile force, or (iii) forcibly detained or interned in line of duty by a foreign government or power, or</a:t>
            </a:r>
          </a:p>
          <a:p>
            <a:r>
              <a:rPr lang="en-US" sz="1000" b="1" dirty="0"/>
              <a:t>(C)</a:t>
            </a:r>
            <a:r>
              <a:rPr lang="en-US" sz="1000" dirty="0"/>
              <a:t>  The spouse of any person who has a total disability permanent in nature resulting from a service-connected disability or the spouse of a veteran who died while a disability so evaluated was in existence.</a:t>
            </a:r>
          </a:p>
          <a:p>
            <a:r>
              <a:rPr lang="en-US" sz="1000" b="1" dirty="0"/>
              <a:t> </a:t>
            </a:r>
            <a:endParaRPr lang="en-US" sz="1000" dirty="0"/>
          </a:p>
          <a:p>
            <a:pPr lvl="0"/>
            <a:r>
              <a:rPr lang="en-US" sz="1000" dirty="0"/>
              <a:t>These surviving spouses qualify for services from our JVSG program.  Some of these spouses may also qualify for the Dislocated Worker Program.  </a:t>
            </a:r>
          </a:p>
          <a:p>
            <a:endParaRPr lang="en-US" altLang="en-US" sz="1000" dirty="0"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charset="0"/>
                <a:ea typeface="ＭＳ Ｐゴシック" pitchFamily="-1" charset="-128"/>
              </a:defRPr>
            </a:lvl1pPr>
            <a:lvl2pPr marL="37922200" indent="-37465000" defTabSz="915988">
              <a:defRPr>
                <a:solidFill>
                  <a:schemeClr val="tx1"/>
                </a:solidFill>
                <a:latin typeface="Arial" charset="0"/>
                <a:ea typeface="ＭＳ Ｐゴシック" pitchFamily="-1" charset="-128"/>
              </a:defRPr>
            </a:lvl2pPr>
            <a:lvl3pPr marL="1139825" indent="-225425" defTabSz="915988">
              <a:defRPr>
                <a:solidFill>
                  <a:schemeClr val="tx1"/>
                </a:solidFill>
                <a:latin typeface="Arial" charset="0"/>
                <a:ea typeface="ＭＳ Ｐゴシック" pitchFamily="-1" charset="-128"/>
              </a:defRPr>
            </a:lvl3pPr>
            <a:lvl4pPr marL="1597025" indent="-225425" defTabSz="915988">
              <a:defRPr>
                <a:solidFill>
                  <a:schemeClr val="tx1"/>
                </a:solidFill>
                <a:latin typeface="Arial" charset="0"/>
                <a:ea typeface="ＭＳ Ｐゴシック" pitchFamily="-1" charset="-128"/>
              </a:defRPr>
            </a:lvl4pPr>
            <a:lvl5pPr marL="2054225" indent="-225425" defTabSz="915988">
              <a:defRPr>
                <a:solidFill>
                  <a:schemeClr val="tx1"/>
                </a:solidFill>
                <a:latin typeface="Arial" charset="0"/>
                <a:ea typeface="ＭＳ Ｐゴシック" pitchFamily="-1" charset="-128"/>
              </a:defRPr>
            </a:lvl5pPr>
            <a:lvl6pPr marL="2511425" indent="-225425" defTabSz="915988" eaLnBrk="0" fontAlgn="base" hangingPunct="0">
              <a:spcBef>
                <a:spcPct val="0"/>
              </a:spcBef>
              <a:spcAft>
                <a:spcPct val="0"/>
              </a:spcAft>
              <a:defRPr>
                <a:solidFill>
                  <a:schemeClr val="tx1"/>
                </a:solidFill>
                <a:latin typeface="Arial" charset="0"/>
                <a:ea typeface="ＭＳ Ｐゴシック" pitchFamily="-1" charset="-128"/>
              </a:defRPr>
            </a:lvl6pPr>
            <a:lvl7pPr marL="2968625" indent="-225425" defTabSz="915988" eaLnBrk="0" fontAlgn="base" hangingPunct="0">
              <a:spcBef>
                <a:spcPct val="0"/>
              </a:spcBef>
              <a:spcAft>
                <a:spcPct val="0"/>
              </a:spcAft>
              <a:defRPr>
                <a:solidFill>
                  <a:schemeClr val="tx1"/>
                </a:solidFill>
                <a:latin typeface="Arial" charset="0"/>
                <a:ea typeface="ＭＳ Ｐゴシック" pitchFamily="-1" charset="-128"/>
              </a:defRPr>
            </a:lvl7pPr>
            <a:lvl8pPr marL="3425825" indent="-225425" defTabSz="915988" eaLnBrk="0" fontAlgn="base" hangingPunct="0">
              <a:spcBef>
                <a:spcPct val="0"/>
              </a:spcBef>
              <a:spcAft>
                <a:spcPct val="0"/>
              </a:spcAft>
              <a:defRPr>
                <a:solidFill>
                  <a:schemeClr val="tx1"/>
                </a:solidFill>
                <a:latin typeface="Arial" charset="0"/>
                <a:ea typeface="ＭＳ Ｐゴシック" pitchFamily="-1" charset="-128"/>
              </a:defRPr>
            </a:lvl8pPr>
            <a:lvl9pPr marL="3883025" indent="-225425" defTabSz="915988" eaLnBrk="0" fontAlgn="base" hangingPunct="0">
              <a:spcBef>
                <a:spcPct val="0"/>
              </a:spcBef>
              <a:spcAft>
                <a:spcPct val="0"/>
              </a:spcAft>
              <a:defRPr>
                <a:solidFill>
                  <a:schemeClr val="tx1"/>
                </a:solidFill>
                <a:latin typeface="Arial" charset="0"/>
                <a:ea typeface="ＭＳ Ｐゴシック" pitchFamily="-1" charset="-128"/>
              </a:defRPr>
            </a:lvl9pPr>
          </a:lstStyle>
          <a:p>
            <a:fld id="{2FA51F2D-6E28-4685-9A77-12E471AF0B82}"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charset="0"/>
                <a:ea typeface="ＭＳ Ｐゴシック" pitchFamily="-1" charset="-128"/>
              </a:defRPr>
            </a:lvl1pPr>
            <a:lvl2pPr marL="37922200" indent="-37465000" defTabSz="915988">
              <a:defRPr>
                <a:solidFill>
                  <a:schemeClr val="tx1"/>
                </a:solidFill>
                <a:latin typeface="Arial" charset="0"/>
                <a:ea typeface="ＭＳ Ｐゴシック" pitchFamily="-1" charset="-128"/>
              </a:defRPr>
            </a:lvl2pPr>
            <a:lvl3pPr marL="1139825" indent="-225425" defTabSz="915988">
              <a:defRPr>
                <a:solidFill>
                  <a:schemeClr val="tx1"/>
                </a:solidFill>
                <a:latin typeface="Arial" charset="0"/>
                <a:ea typeface="ＭＳ Ｐゴシック" pitchFamily="-1" charset="-128"/>
              </a:defRPr>
            </a:lvl3pPr>
            <a:lvl4pPr marL="1597025" indent="-225425" defTabSz="915988">
              <a:defRPr>
                <a:solidFill>
                  <a:schemeClr val="tx1"/>
                </a:solidFill>
                <a:latin typeface="Arial" charset="0"/>
                <a:ea typeface="ＭＳ Ｐゴシック" pitchFamily="-1" charset="-128"/>
              </a:defRPr>
            </a:lvl4pPr>
            <a:lvl5pPr marL="2054225" indent="-225425" defTabSz="915988">
              <a:defRPr>
                <a:solidFill>
                  <a:schemeClr val="tx1"/>
                </a:solidFill>
                <a:latin typeface="Arial" charset="0"/>
                <a:ea typeface="ＭＳ Ｐゴシック" pitchFamily="-1" charset="-128"/>
              </a:defRPr>
            </a:lvl5pPr>
            <a:lvl6pPr marL="2511425" indent="-225425" defTabSz="915988" eaLnBrk="0" fontAlgn="base" hangingPunct="0">
              <a:spcBef>
                <a:spcPct val="0"/>
              </a:spcBef>
              <a:spcAft>
                <a:spcPct val="0"/>
              </a:spcAft>
              <a:defRPr>
                <a:solidFill>
                  <a:schemeClr val="tx1"/>
                </a:solidFill>
                <a:latin typeface="Arial" charset="0"/>
                <a:ea typeface="ＭＳ Ｐゴシック" pitchFamily="-1" charset="-128"/>
              </a:defRPr>
            </a:lvl6pPr>
            <a:lvl7pPr marL="2968625" indent="-225425" defTabSz="915988" eaLnBrk="0" fontAlgn="base" hangingPunct="0">
              <a:spcBef>
                <a:spcPct val="0"/>
              </a:spcBef>
              <a:spcAft>
                <a:spcPct val="0"/>
              </a:spcAft>
              <a:defRPr>
                <a:solidFill>
                  <a:schemeClr val="tx1"/>
                </a:solidFill>
                <a:latin typeface="Arial" charset="0"/>
                <a:ea typeface="ＭＳ Ｐゴシック" pitchFamily="-1" charset="-128"/>
              </a:defRPr>
            </a:lvl7pPr>
            <a:lvl8pPr marL="3425825" indent="-225425" defTabSz="915988" eaLnBrk="0" fontAlgn="base" hangingPunct="0">
              <a:spcBef>
                <a:spcPct val="0"/>
              </a:spcBef>
              <a:spcAft>
                <a:spcPct val="0"/>
              </a:spcAft>
              <a:defRPr>
                <a:solidFill>
                  <a:schemeClr val="tx1"/>
                </a:solidFill>
                <a:latin typeface="Arial" charset="0"/>
                <a:ea typeface="ＭＳ Ｐゴシック" pitchFamily="-1" charset="-128"/>
              </a:defRPr>
            </a:lvl8pPr>
            <a:lvl9pPr marL="3883025" indent="-225425" defTabSz="915988" eaLnBrk="0" fontAlgn="base" hangingPunct="0">
              <a:spcBef>
                <a:spcPct val="0"/>
              </a:spcBef>
              <a:spcAft>
                <a:spcPct val="0"/>
              </a:spcAft>
              <a:defRPr>
                <a:solidFill>
                  <a:schemeClr val="tx1"/>
                </a:solidFill>
                <a:latin typeface="Arial" charset="0"/>
                <a:ea typeface="ＭＳ Ｐゴシック" pitchFamily="-1" charset="-128"/>
              </a:defRPr>
            </a:lvl9pPr>
          </a:lstStyle>
          <a:p>
            <a:fld id="{2FA51F2D-6E28-4685-9A77-12E471AF0B82}"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Arial" charset="0"/>
                <a:ea typeface="ＭＳ Ｐゴシック" pitchFamily="-1" charset="-128"/>
              </a:defRPr>
            </a:lvl1pPr>
            <a:lvl2pPr marL="37922200" indent="-37465000" defTabSz="915988">
              <a:defRPr>
                <a:solidFill>
                  <a:schemeClr val="tx1"/>
                </a:solidFill>
                <a:latin typeface="Arial" charset="0"/>
                <a:ea typeface="ＭＳ Ｐゴシック" pitchFamily="-1" charset="-128"/>
              </a:defRPr>
            </a:lvl2pPr>
            <a:lvl3pPr marL="1139825" indent="-225425" defTabSz="915988">
              <a:defRPr>
                <a:solidFill>
                  <a:schemeClr val="tx1"/>
                </a:solidFill>
                <a:latin typeface="Arial" charset="0"/>
                <a:ea typeface="ＭＳ Ｐゴシック" pitchFamily="-1" charset="-128"/>
              </a:defRPr>
            </a:lvl3pPr>
            <a:lvl4pPr marL="1597025" indent="-225425" defTabSz="915988">
              <a:defRPr>
                <a:solidFill>
                  <a:schemeClr val="tx1"/>
                </a:solidFill>
                <a:latin typeface="Arial" charset="0"/>
                <a:ea typeface="ＭＳ Ｐゴシック" pitchFamily="-1" charset="-128"/>
              </a:defRPr>
            </a:lvl4pPr>
            <a:lvl5pPr marL="2054225" indent="-225425" defTabSz="915988">
              <a:defRPr>
                <a:solidFill>
                  <a:schemeClr val="tx1"/>
                </a:solidFill>
                <a:latin typeface="Arial" charset="0"/>
                <a:ea typeface="ＭＳ Ｐゴシック" pitchFamily="-1" charset="-128"/>
              </a:defRPr>
            </a:lvl5pPr>
            <a:lvl6pPr marL="2511425" indent="-225425" defTabSz="915988" eaLnBrk="0" fontAlgn="base" hangingPunct="0">
              <a:spcBef>
                <a:spcPct val="0"/>
              </a:spcBef>
              <a:spcAft>
                <a:spcPct val="0"/>
              </a:spcAft>
              <a:defRPr>
                <a:solidFill>
                  <a:schemeClr val="tx1"/>
                </a:solidFill>
                <a:latin typeface="Arial" charset="0"/>
                <a:ea typeface="ＭＳ Ｐゴシック" pitchFamily="-1" charset="-128"/>
              </a:defRPr>
            </a:lvl6pPr>
            <a:lvl7pPr marL="2968625" indent="-225425" defTabSz="915988" eaLnBrk="0" fontAlgn="base" hangingPunct="0">
              <a:spcBef>
                <a:spcPct val="0"/>
              </a:spcBef>
              <a:spcAft>
                <a:spcPct val="0"/>
              </a:spcAft>
              <a:defRPr>
                <a:solidFill>
                  <a:schemeClr val="tx1"/>
                </a:solidFill>
                <a:latin typeface="Arial" charset="0"/>
                <a:ea typeface="ＭＳ Ｐゴシック" pitchFamily="-1" charset="-128"/>
              </a:defRPr>
            </a:lvl7pPr>
            <a:lvl8pPr marL="3425825" indent="-225425" defTabSz="915988" eaLnBrk="0" fontAlgn="base" hangingPunct="0">
              <a:spcBef>
                <a:spcPct val="0"/>
              </a:spcBef>
              <a:spcAft>
                <a:spcPct val="0"/>
              </a:spcAft>
              <a:defRPr>
                <a:solidFill>
                  <a:schemeClr val="tx1"/>
                </a:solidFill>
                <a:latin typeface="Arial" charset="0"/>
                <a:ea typeface="ＭＳ Ｐゴシック" pitchFamily="-1" charset="-128"/>
              </a:defRPr>
            </a:lvl8pPr>
            <a:lvl9pPr marL="3883025" indent="-225425" defTabSz="915988" eaLnBrk="0" fontAlgn="base" hangingPunct="0">
              <a:spcBef>
                <a:spcPct val="0"/>
              </a:spcBef>
              <a:spcAft>
                <a:spcPct val="0"/>
              </a:spcAft>
              <a:defRPr>
                <a:solidFill>
                  <a:schemeClr val="tx1"/>
                </a:solidFill>
                <a:latin typeface="Arial" charset="0"/>
                <a:ea typeface="ＭＳ Ｐゴシック" pitchFamily="-1" charset="-128"/>
              </a:defRPr>
            </a:lvl9pPr>
          </a:lstStyle>
          <a:p>
            <a:fld id="{2FA51F2D-6E28-4685-9A77-12E471AF0B82}"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CF370-10CF-4BC2-AA00-7BABAE9A4A95}" type="slidenum">
              <a:rPr lang="en-US" altLang="en-US"/>
              <a:pPr>
                <a:defRPr/>
              </a:pPr>
              <a:t>‹#›</a:t>
            </a:fld>
            <a:endParaRPr lang="en-US" altLang="en-US" dirty="0"/>
          </a:p>
        </p:txBody>
      </p:sp>
    </p:spTree>
    <p:extLst>
      <p:ext uri="{BB962C8B-B14F-4D97-AF65-F5344CB8AC3E}">
        <p14:creationId xmlns:p14="http://schemas.microsoft.com/office/powerpoint/2010/main" val="262313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7CDD67-CF81-4E03-8F29-23B4A851BCB1}" type="slidenum">
              <a:rPr lang="en-US" altLang="en-US"/>
              <a:pPr>
                <a:defRPr/>
              </a:pPr>
              <a:t>‹#›</a:t>
            </a:fld>
            <a:endParaRPr lang="en-US" altLang="en-US" dirty="0"/>
          </a:p>
        </p:txBody>
      </p:sp>
    </p:spTree>
    <p:extLst>
      <p:ext uri="{BB962C8B-B14F-4D97-AF65-F5344CB8AC3E}">
        <p14:creationId xmlns:p14="http://schemas.microsoft.com/office/powerpoint/2010/main" val="135269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B07AF7-896D-468B-A00E-5F459A736110}" type="slidenum">
              <a:rPr lang="en-US" altLang="en-US"/>
              <a:pPr>
                <a:defRPr/>
              </a:pPr>
              <a:t>‹#›</a:t>
            </a:fld>
            <a:endParaRPr lang="en-US" altLang="en-US" dirty="0"/>
          </a:p>
        </p:txBody>
      </p:sp>
    </p:spTree>
    <p:extLst>
      <p:ext uri="{BB962C8B-B14F-4D97-AF65-F5344CB8AC3E}">
        <p14:creationId xmlns:p14="http://schemas.microsoft.com/office/powerpoint/2010/main" val="143113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D2530C-5E27-4073-BEBD-AF6E56211EFF}" type="slidenum">
              <a:rPr lang="en-US" altLang="en-US"/>
              <a:pPr>
                <a:defRPr/>
              </a:pPr>
              <a:t>‹#›</a:t>
            </a:fld>
            <a:endParaRPr lang="en-US" altLang="en-US" dirty="0"/>
          </a:p>
        </p:txBody>
      </p:sp>
    </p:spTree>
    <p:extLst>
      <p:ext uri="{BB962C8B-B14F-4D97-AF65-F5344CB8AC3E}">
        <p14:creationId xmlns:p14="http://schemas.microsoft.com/office/powerpoint/2010/main" val="269464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6A015-AC4F-4D2F-85A2-41AFA45C298F}" type="slidenum">
              <a:rPr lang="en-US" altLang="en-US"/>
              <a:pPr>
                <a:defRPr/>
              </a:pPr>
              <a:t>‹#›</a:t>
            </a:fld>
            <a:endParaRPr lang="en-US" altLang="en-US" dirty="0"/>
          </a:p>
        </p:txBody>
      </p:sp>
    </p:spTree>
    <p:extLst>
      <p:ext uri="{BB962C8B-B14F-4D97-AF65-F5344CB8AC3E}">
        <p14:creationId xmlns:p14="http://schemas.microsoft.com/office/powerpoint/2010/main" val="403927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830FE7-4B42-4BC1-9FA3-A876FEF87F06}" type="slidenum">
              <a:rPr lang="en-US" altLang="en-US"/>
              <a:pPr>
                <a:defRPr/>
              </a:pPr>
              <a:t>‹#›</a:t>
            </a:fld>
            <a:endParaRPr lang="en-US" altLang="en-US" dirty="0"/>
          </a:p>
        </p:txBody>
      </p:sp>
    </p:spTree>
    <p:extLst>
      <p:ext uri="{BB962C8B-B14F-4D97-AF65-F5344CB8AC3E}">
        <p14:creationId xmlns:p14="http://schemas.microsoft.com/office/powerpoint/2010/main" val="289751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78DDA5-AF70-4419-A30B-968D147544AD}" type="slidenum">
              <a:rPr lang="en-US" altLang="en-US"/>
              <a:pPr>
                <a:defRPr/>
              </a:pPr>
              <a:t>‹#›</a:t>
            </a:fld>
            <a:endParaRPr lang="en-US" altLang="en-US" dirty="0"/>
          </a:p>
        </p:txBody>
      </p:sp>
    </p:spTree>
    <p:extLst>
      <p:ext uri="{BB962C8B-B14F-4D97-AF65-F5344CB8AC3E}">
        <p14:creationId xmlns:p14="http://schemas.microsoft.com/office/powerpoint/2010/main" val="118625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CF099-56F2-48C1-BDC8-C8082EC76DDC}" type="slidenum">
              <a:rPr lang="en-US" altLang="en-US"/>
              <a:pPr>
                <a:defRPr/>
              </a:pPr>
              <a:t>‹#›</a:t>
            </a:fld>
            <a:endParaRPr lang="en-US" altLang="en-US" dirty="0"/>
          </a:p>
        </p:txBody>
      </p:sp>
    </p:spTree>
    <p:extLst>
      <p:ext uri="{BB962C8B-B14F-4D97-AF65-F5344CB8AC3E}">
        <p14:creationId xmlns:p14="http://schemas.microsoft.com/office/powerpoint/2010/main" val="143924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46E95F-93D9-4083-B321-C444D6D7B084}" type="slidenum">
              <a:rPr lang="en-US" altLang="en-US"/>
              <a:pPr>
                <a:defRPr/>
              </a:pPr>
              <a:t>‹#›</a:t>
            </a:fld>
            <a:endParaRPr lang="en-US" altLang="en-US" dirty="0"/>
          </a:p>
        </p:txBody>
      </p:sp>
    </p:spTree>
    <p:extLst>
      <p:ext uri="{BB962C8B-B14F-4D97-AF65-F5344CB8AC3E}">
        <p14:creationId xmlns:p14="http://schemas.microsoft.com/office/powerpoint/2010/main" val="22554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3CE77A-E20A-45B9-A0F7-0CD2F8D6BA21}" type="slidenum">
              <a:rPr lang="en-US" altLang="en-US"/>
              <a:pPr>
                <a:defRPr/>
              </a:pPr>
              <a:t>‹#›</a:t>
            </a:fld>
            <a:endParaRPr lang="en-US" altLang="en-US" dirty="0"/>
          </a:p>
        </p:txBody>
      </p:sp>
    </p:spTree>
    <p:extLst>
      <p:ext uri="{BB962C8B-B14F-4D97-AF65-F5344CB8AC3E}">
        <p14:creationId xmlns:p14="http://schemas.microsoft.com/office/powerpoint/2010/main" val="259329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374388-72B3-4FED-AD92-4B06CEAF5F7C}" type="slidenum">
              <a:rPr lang="en-US" altLang="en-US"/>
              <a:pPr>
                <a:defRPr/>
              </a:pPr>
              <a:t>‹#›</a:t>
            </a:fld>
            <a:endParaRPr lang="en-US" altLang="en-US" dirty="0"/>
          </a:p>
        </p:txBody>
      </p:sp>
    </p:spTree>
    <p:extLst>
      <p:ext uri="{BB962C8B-B14F-4D97-AF65-F5344CB8AC3E}">
        <p14:creationId xmlns:p14="http://schemas.microsoft.com/office/powerpoint/2010/main" val="301880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9241D4-ABF3-4EC9-88B8-BDF3AB31E4F1}" type="slidenum">
              <a:rPr lang="en-US" altLang="en-US"/>
              <a:pPr>
                <a:defRPr/>
              </a:pPr>
              <a:t>‹#›</a:t>
            </a:fld>
            <a:endParaRPr lang="en-US" altLang="en-US" dirty="0"/>
          </a:p>
        </p:txBody>
      </p:sp>
    </p:spTree>
    <p:extLst>
      <p:ext uri="{BB962C8B-B14F-4D97-AF65-F5344CB8AC3E}">
        <p14:creationId xmlns:p14="http://schemas.microsoft.com/office/powerpoint/2010/main" val="1246046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524A0-CDFF-4C0A-A058-D810F71D3489}" type="slidenum">
              <a:rPr lang="en-US" altLang="en-US"/>
              <a:pPr>
                <a:defRPr/>
              </a:pPr>
              <a:t>‹#›</a:t>
            </a:fld>
            <a:endParaRPr lang="en-US" altLang="en-US" dirty="0"/>
          </a:p>
        </p:txBody>
      </p:sp>
    </p:spTree>
    <p:extLst>
      <p:ext uri="{BB962C8B-B14F-4D97-AF65-F5344CB8AC3E}">
        <p14:creationId xmlns:p14="http://schemas.microsoft.com/office/powerpoint/2010/main" val="1539336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03FBAC-55A6-42B2-834F-3FAB5453B128}" type="slidenum">
              <a:rPr lang="en-US" altLang="en-US"/>
              <a:pPr>
                <a:defRPr/>
              </a:pPr>
              <a:t>‹#›</a:t>
            </a:fld>
            <a:endParaRPr lang="en-US" altLang="en-US" dirty="0"/>
          </a:p>
        </p:txBody>
      </p:sp>
    </p:spTree>
    <p:extLst>
      <p:ext uri="{BB962C8B-B14F-4D97-AF65-F5344CB8AC3E}">
        <p14:creationId xmlns:p14="http://schemas.microsoft.com/office/powerpoint/2010/main" val="3074258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6BCBA-DCBA-48FD-82CE-E999E11752A6}" type="slidenum">
              <a:rPr lang="en-US" altLang="en-US"/>
              <a:pPr>
                <a:defRPr/>
              </a:pPr>
              <a:t>‹#›</a:t>
            </a:fld>
            <a:endParaRPr lang="en-US" altLang="en-US" dirty="0"/>
          </a:p>
        </p:txBody>
      </p:sp>
    </p:spTree>
    <p:extLst>
      <p:ext uri="{BB962C8B-B14F-4D97-AF65-F5344CB8AC3E}">
        <p14:creationId xmlns:p14="http://schemas.microsoft.com/office/powerpoint/2010/main" val="1950428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0C566A-0F7E-4EC0-8D19-923350138CDD}" type="slidenum">
              <a:rPr lang="en-US" altLang="en-US"/>
              <a:pPr>
                <a:defRPr/>
              </a:pPr>
              <a:t>‹#›</a:t>
            </a:fld>
            <a:endParaRPr lang="en-US" altLang="en-US" dirty="0"/>
          </a:p>
        </p:txBody>
      </p:sp>
    </p:spTree>
    <p:extLst>
      <p:ext uri="{BB962C8B-B14F-4D97-AF65-F5344CB8AC3E}">
        <p14:creationId xmlns:p14="http://schemas.microsoft.com/office/powerpoint/2010/main" val="39244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9649B-B2E5-408E-8047-C9AB3E0CFBA4}" type="slidenum">
              <a:rPr lang="en-US" altLang="en-US"/>
              <a:pPr>
                <a:defRPr/>
              </a:pPr>
              <a:t>‹#›</a:t>
            </a:fld>
            <a:endParaRPr lang="en-US" altLang="en-US" dirty="0"/>
          </a:p>
        </p:txBody>
      </p:sp>
    </p:spTree>
    <p:extLst>
      <p:ext uri="{BB962C8B-B14F-4D97-AF65-F5344CB8AC3E}">
        <p14:creationId xmlns:p14="http://schemas.microsoft.com/office/powerpoint/2010/main" val="405335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90DC2-EA4D-460B-8BD4-A459B37B77B5}" type="slidenum">
              <a:rPr lang="en-US" altLang="en-US"/>
              <a:pPr>
                <a:defRPr/>
              </a:pPr>
              <a:t>‹#›</a:t>
            </a:fld>
            <a:endParaRPr lang="en-US" altLang="en-US" dirty="0"/>
          </a:p>
        </p:txBody>
      </p:sp>
    </p:spTree>
    <p:extLst>
      <p:ext uri="{BB962C8B-B14F-4D97-AF65-F5344CB8AC3E}">
        <p14:creationId xmlns:p14="http://schemas.microsoft.com/office/powerpoint/2010/main" val="383185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B2A1B7-2039-4011-BFAB-376A9CF9FA06}" type="slidenum">
              <a:rPr lang="en-US" altLang="en-US"/>
              <a:pPr>
                <a:defRPr/>
              </a:pPr>
              <a:t>‹#›</a:t>
            </a:fld>
            <a:endParaRPr lang="en-US" altLang="en-US" dirty="0"/>
          </a:p>
        </p:txBody>
      </p:sp>
    </p:spTree>
    <p:extLst>
      <p:ext uri="{BB962C8B-B14F-4D97-AF65-F5344CB8AC3E}">
        <p14:creationId xmlns:p14="http://schemas.microsoft.com/office/powerpoint/2010/main" val="251606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95067B-FF81-4365-9A7B-A7B66CF57E57}" type="slidenum">
              <a:rPr lang="en-US" altLang="en-US"/>
              <a:pPr>
                <a:defRPr/>
              </a:pPr>
              <a:t>‹#›</a:t>
            </a:fld>
            <a:endParaRPr lang="en-US" altLang="en-US" dirty="0"/>
          </a:p>
        </p:txBody>
      </p:sp>
    </p:spTree>
    <p:extLst>
      <p:ext uri="{BB962C8B-B14F-4D97-AF65-F5344CB8AC3E}">
        <p14:creationId xmlns:p14="http://schemas.microsoft.com/office/powerpoint/2010/main" val="14123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63BF64-F11B-4785-81E4-79C9ECE9C155}" type="slidenum">
              <a:rPr lang="en-US" altLang="en-US"/>
              <a:pPr>
                <a:defRPr/>
              </a:pPr>
              <a:t>‹#›</a:t>
            </a:fld>
            <a:endParaRPr lang="en-US" altLang="en-US" dirty="0"/>
          </a:p>
        </p:txBody>
      </p:sp>
    </p:spTree>
    <p:extLst>
      <p:ext uri="{BB962C8B-B14F-4D97-AF65-F5344CB8AC3E}">
        <p14:creationId xmlns:p14="http://schemas.microsoft.com/office/powerpoint/2010/main" val="19691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4088F1-CACC-4AFF-83B7-95EA3404478C}" type="slidenum">
              <a:rPr lang="en-US" altLang="en-US"/>
              <a:pPr>
                <a:defRPr/>
              </a:pPr>
              <a:t>‹#›</a:t>
            </a:fld>
            <a:endParaRPr lang="en-US" altLang="en-US" dirty="0"/>
          </a:p>
        </p:txBody>
      </p:sp>
    </p:spTree>
    <p:extLst>
      <p:ext uri="{BB962C8B-B14F-4D97-AF65-F5344CB8AC3E}">
        <p14:creationId xmlns:p14="http://schemas.microsoft.com/office/powerpoint/2010/main" val="65760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B9AD1-C886-4DD2-A57D-3F2DED47F027}" type="slidenum">
              <a:rPr lang="en-US" altLang="en-US"/>
              <a:pPr>
                <a:defRPr/>
              </a:pPr>
              <a:t>‹#›</a:t>
            </a:fld>
            <a:endParaRPr lang="en-US" altLang="en-US" dirty="0"/>
          </a:p>
        </p:txBody>
      </p:sp>
    </p:spTree>
    <p:extLst>
      <p:ext uri="{BB962C8B-B14F-4D97-AF65-F5344CB8AC3E}">
        <p14:creationId xmlns:p14="http://schemas.microsoft.com/office/powerpoint/2010/main" val="25871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19200"/>
          </a:xfrm>
          <a:prstGeom prst="rect">
            <a:avLst/>
          </a:prstGeom>
          <a:solidFill>
            <a:srgbClr val="E0E3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400">
                <a:latin typeface="Cambria" pitchFamily="18" charset="0"/>
                <a:cs typeface="+mn-cs"/>
              </a:defRPr>
            </a:lvl1pPr>
          </a:lstStyle>
          <a:p>
            <a:pPr>
              <a:defRPr/>
            </a:pPr>
            <a:fld id="{ABAF4307-DF38-4AAE-80F1-911AF02B708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p:titleStyle>
    <p:bodyStyle>
      <a:lvl1pPr marL="342900" indent="-342900" algn="l" rtl="0" eaLnBrk="0" fontAlgn="base" hangingPunct="0">
        <a:spcBef>
          <a:spcPct val="20000"/>
        </a:spcBef>
        <a:spcAft>
          <a:spcPct val="0"/>
        </a:spcAft>
        <a:buClr>
          <a:schemeClr val="accent2"/>
        </a:buClr>
        <a:buSzPct val="12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Candara"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1AEC7913-62EC-4539-B469-4BCA3D8935E0}" type="slidenum">
              <a:rPr lang="en-US" altLang="en-US"/>
              <a:pPr>
                <a:defRPr/>
              </a:pPr>
              <a:t>‹#›</a:t>
            </a:fld>
            <a:endParaRPr lang="en-US" altLang="en-US" dirty="0"/>
          </a:p>
        </p:txBody>
      </p:sp>
      <p:pic>
        <p:nvPicPr>
          <p:cNvPr id="2055" name="Picture 7" descr="toph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5029200"/>
            <a:ext cx="25415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areeronestop.org/toolkit/training/find-local-training.aspx"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benefits.va.gov/ebenefits-portal/ebenefits.portal;EBEN_JSESSIONID=xHx7Sy1dpv56fjX8Wb5pS4ygHZRxSycKhJFtw16j1SYQqrd9Q5xz!-1586840854!-1392044128?_nfpb=true&amp;_nfxr=false&amp;_pageLabel=Hom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www.servicelocator.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dol.gov/ve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law.cornell.edu/uscode/text/37/5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47800"/>
            <a:ext cx="7772400" cy="2819400"/>
          </a:xfrm>
        </p:spPr>
        <p:txBody>
          <a:bodyPr/>
          <a:lstStyle/>
          <a:p>
            <a:pPr eaLnBrk="1" hangingPunct="1"/>
            <a:r>
              <a:rPr lang="en-US" altLang="en-US" b="1" i="1" dirty="0" smtClean="0">
                <a:solidFill>
                  <a:srgbClr val="002060"/>
                </a:solidFill>
              </a:rPr>
              <a:t>VA-DoD Survivors Forum</a:t>
            </a:r>
            <a:br>
              <a:rPr lang="en-US" altLang="en-US" b="1" i="1" dirty="0" smtClean="0">
                <a:solidFill>
                  <a:srgbClr val="002060"/>
                </a:solidFill>
              </a:rPr>
            </a:br>
            <a:r>
              <a:rPr lang="en-US" altLang="en-US" b="1" i="1" dirty="0" smtClean="0">
                <a:solidFill>
                  <a:srgbClr val="002060"/>
                </a:solidFill>
              </a:rPr>
              <a:t/>
            </a:r>
            <a:br>
              <a:rPr lang="en-US" altLang="en-US" b="1" i="1" dirty="0" smtClean="0">
                <a:solidFill>
                  <a:srgbClr val="002060"/>
                </a:solidFill>
              </a:rPr>
            </a:br>
            <a:r>
              <a:rPr lang="en-US" altLang="en-US" sz="2800" b="1" i="1" dirty="0" smtClean="0">
                <a:solidFill>
                  <a:srgbClr val="002060"/>
                </a:solidFill>
              </a:rPr>
              <a:t>January </a:t>
            </a:r>
            <a:r>
              <a:rPr lang="en-US" altLang="en-US" sz="2800" b="1" i="1" dirty="0">
                <a:solidFill>
                  <a:srgbClr val="002060"/>
                </a:solidFill>
              </a:rPr>
              <a:t>12th</a:t>
            </a:r>
            <a:r>
              <a:rPr lang="en-US" altLang="en-US" sz="2800" b="1" i="1">
                <a:solidFill>
                  <a:srgbClr val="002060"/>
                </a:solidFill>
              </a:rPr>
              <a:t>, </a:t>
            </a:r>
            <a:r>
              <a:rPr lang="en-US" altLang="en-US" sz="2800" b="1" i="1" smtClean="0">
                <a:solidFill>
                  <a:srgbClr val="002060"/>
                </a:solidFill>
              </a:rPr>
              <a:t>2016</a:t>
            </a:r>
            <a:r>
              <a:rPr lang="en-US" altLang="en-US" sz="2800" dirty="0"/>
              <a:t/>
            </a:r>
            <a:br>
              <a:rPr lang="en-US" altLang="en-US" sz="2800" dirty="0"/>
            </a:br>
            <a:endParaRPr lang="en-US" altLang="en-US" sz="2800" b="1" i="1" dirty="0" smtClean="0">
              <a:solidFill>
                <a:srgbClr val="002060"/>
              </a:solidFill>
            </a:endParaRPr>
          </a:p>
        </p:txBody>
      </p:sp>
      <p:sp>
        <p:nvSpPr>
          <p:cNvPr id="5" name="Rectangle 2"/>
          <p:cNvSpPr txBox="1">
            <a:spLocks noChangeArrowheads="1"/>
          </p:cNvSpPr>
          <p:nvPr/>
        </p:nvSpPr>
        <p:spPr bwMode="auto">
          <a:xfrm>
            <a:off x="0" y="0"/>
            <a:ext cx="9144000" cy="1219200"/>
          </a:xfrm>
          <a:prstGeom prst="rect">
            <a:avLst/>
          </a:prstGeom>
          <a:solidFill>
            <a:srgbClr val="E0E3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pPr eaLnBrk="1" hangingPunct="1">
              <a:defRPr/>
            </a:pPr>
            <a:r>
              <a:rPr lang="en-US" altLang="en-US" sz="3600" b="1" i="1" kern="0" dirty="0" smtClean="0"/>
              <a:t>U.S. Department</a:t>
            </a:r>
            <a:r>
              <a:rPr lang="en-US" altLang="en-US" sz="4000" b="1" i="1" kern="0" dirty="0" smtClean="0"/>
              <a:t> of Labor</a:t>
            </a:r>
          </a:p>
          <a:p>
            <a:pPr eaLnBrk="1" hangingPunct="1">
              <a:defRPr/>
            </a:pPr>
            <a:r>
              <a:rPr lang="en-US" altLang="en-US" sz="2400" b="1" i="1" kern="0" dirty="0" smtClean="0"/>
              <a:t>Veterans’ Employment and Training Service</a:t>
            </a:r>
          </a:p>
        </p:txBody>
      </p:sp>
      <p:pic>
        <p:nvPicPr>
          <p:cNvPr id="6" name="Picture 5" descr="us-department-of-labor-seal-150x150.png"/>
          <p:cNvPicPr>
            <a:picLocks noChangeAspect="1"/>
          </p:cNvPicPr>
          <p:nvPr/>
        </p:nvPicPr>
        <p:blipFill>
          <a:blip r:embed="rId3"/>
          <a:stretch>
            <a:fillRect/>
          </a:stretch>
        </p:blipFill>
        <p:spPr>
          <a:xfrm>
            <a:off x="341313" y="123825"/>
            <a:ext cx="877887" cy="877888"/>
          </a:xfrm>
          <a:prstGeom prst="rect">
            <a:avLst/>
          </a:prstGeom>
          <a:ln>
            <a:noFill/>
          </a:ln>
          <a:effectLst>
            <a:outerShdw blurRad="292100" dist="139700" dir="2700000" algn="tl" rotWithShape="0">
              <a:srgbClr val="333333">
                <a:alpha val="65000"/>
              </a:srgbClr>
            </a:outerShdw>
          </a:effectLst>
        </p:spPr>
      </p:pic>
      <p:sp>
        <p:nvSpPr>
          <p:cNvPr id="3077" name="TextBox 1"/>
          <p:cNvSpPr txBox="1">
            <a:spLocks noChangeArrowheads="1"/>
          </p:cNvSpPr>
          <p:nvPr/>
        </p:nvSpPr>
        <p:spPr bwMode="auto">
          <a:xfrm>
            <a:off x="0" y="63246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125000"/>
              <a:buFont typeface="Wingdings" pitchFamily="2" charset="2"/>
              <a:buChar char="§"/>
              <a:defRPr sz="3200">
                <a:solidFill>
                  <a:schemeClr val="tx1"/>
                </a:solidFill>
                <a:latin typeface="Cambria" pitchFamily="18" charset="0"/>
              </a:defRPr>
            </a:lvl1pPr>
            <a:lvl2pPr marL="742950" indent="-285750" eaLnBrk="0" hangingPunct="0">
              <a:spcBef>
                <a:spcPct val="20000"/>
              </a:spcBef>
              <a:buClr>
                <a:schemeClr val="accent2"/>
              </a:buClr>
              <a:buFont typeface="Arial" charset="0"/>
              <a:buChar char="–"/>
              <a:defRPr sz="2800">
                <a:solidFill>
                  <a:schemeClr val="tx1"/>
                </a:solidFill>
                <a:latin typeface="Cambria" pitchFamily="18" charset="0"/>
              </a:defRPr>
            </a:lvl2pPr>
            <a:lvl3pPr marL="1143000" indent="-228600" eaLnBrk="0" hangingPunct="0">
              <a:spcBef>
                <a:spcPct val="20000"/>
              </a:spcBef>
              <a:buChar char="•"/>
              <a:defRPr sz="2400">
                <a:solidFill>
                  <a:schemeClr val="tx1"/>
                </a:solidFill>
                <a:latin typeface="Candar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i="1" dirty="0">
                <a:latin typeface="Arial" charset="0"/>
              </a:rPr>
              <a:t>Preparing </a:t>
            </a:r>
            <a:r>
              <a:rPr lang="en-US" altLang="en-US" sz="1800" b="1" i="1" dirty="0" smtClean="0">
                <a:latin typeface="Arial" charset="0"/>
              </a:rPr>
              <a:t>Veterans and their families </a:t>
            </a:r>
            <a:r>
              <a:rPr lang="en-US" altLang="en-US" sz="1800" b="1" i="1" dirty="0">
                <a:latin typeface="Arial" charset="0"/>
              </a:rPr>
              <a:t>for Better Jobs</a:t>
            </a:r>
          </a:p>
        </p:txBody>
      </p:sp>
      <p:sp>
        <p:nvSpPr>
          <p:cNvPr id="3078" name="TextBox 1"/>
          <p:cNvSpPr txBox="1">
            <a:spLocks noChangeArrowheads="1"/>
          </p:cNvSpPr>
          <p:nvPr/>
        </p:nvSpPr>
        <p:spPr bwMode="auto">
          <a:xfrm>
            <a:off x="753586" y="4419600"/>
            <a:ext cx="7772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125000"/>
              <a:buFont typeface="Wingdings" pitchFamily="2" charset="2"/>
              <a:buChar char="§"/>
              <a:defRPr sz="3200">
                <a:solidFill>
                  <a:schemeClr val="tx1"/>
                </a:solidFill>
                <a:latin typeface="Cambria" pitchFamily="18" charset="0"/>
              </a:defRPr>
            </a:lvl1pPr>
            <a:lvl2pPr marL="742950" indent="-285750" eaLnBrk="0" hangingPunct="0">
              <a:spcBef>
                <a:spcPct val="20000"/>
              </a:spcBef>
              <a:buClr>
                <a:schemeClr val="accent2"/>
              </a:buClr>
              <a:buFont typeface="Arial" charset="0"/>
              <a:buChar char="–"/>
              <a:defRPr sz="2800">
                <a:solidFill>
                  <a:schemeClr val="tx1"/>
                </a:solidFill>
                <a:latin typeface="Cambria" pitchFamily="18" charset="0"/>
              </a:defRPr>
            </a:lvl2pPr>
            <a:lvl3pPr marL="1143000" indent="-228600" eaLnBrk="0" hangingPunct="0">
              <a:spcBef>
                <a:spcPct val="20000"/>
              </a:spcBef>
              <a:buChar char="•"/>
              <a:defRPr sz="2400">
                <a:solidFill>
                  <a:schemeClr val="tx1"/>
                </a:solidFill>
                <a:latin typeface="Candar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b="1" i="1" dirty="0" smtClean="0">
                <a:solidFill>
                  <a:srgbClr val="002060"/>
                </a:solidFill>
                <a:latin typeface="+mn-lt"/>
              </a:rPr>
              <a:t>Terry Gerton, </a:t>
            </a:r>
          </a:p>
          <a:p>
            <a:pPr algn="ctr">
              <a:spcBef>
                <a:spcPct val="0"/>
              </a:spcBef>
              <a:buClrTx/>
              <a:buSzTx/>
              <a:buFontTx/>
              <a:buNone/>
            </a:pPr>
            <a:r>
              <a:rPr lang="en-US" altLang="en-US" b="1" i="1" dirty="0" smtClean="0">
                <a:solidFill>
                  <a:srgbClr val="002060"/>
                </a:solidFill>
                <a:latin typeface="+mn-lt"/>
              </a:rPr>
              <a:t>Deputy Assistant Secretary</a:t>
            </a:r>
          </a:p>
          <a:p>
            <a:pPr algn="ctr">
              <a:spcBef>
                <a:spcPct val="0"/>
              </a:spcBef>
              <a:buClrTx/>
              <a:buSzTx/>
              <a:buFontTx/>
              <a:buNone/>
            </a:pPr>
            <a:endParaRPr lang="en-US" altLang="en-US" sz="2400" b="1" i="1" dirty="0" smtClean="0">
              <a:solidFill>
                <a:srgbClr val="002060"/>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Displaced Homemaker</a:t>
            </a:r>
            <a:endParaRPr lang="en-US" dirty="0"/>
          </a:p>
        </p:txBody>
      </p:sp>
      <p:sp>
        <p:nvSpPr>
          <p:cNvPr id="3" name="Content Placeholder 2"/>
          <p:cNvSpPr>
            <a:spLocks noGrp="1"/>
          </p:cNvSpPr>
          <p:nvPr>
            <p:ph idx="1"/>
          </p:nvPr>
        </p:nvSpPr>
        <p:spPr>
          <a:xfrm>
            <a:off x="457200" y="1493837"/>
            <a:ext cx="8229600" cy="4525963"/>
          </a:xfrm>
        </p:spPr>
        <p:txBody>
          <a:bodyPr/>
          <a:lstStyle/>
          <a:p>
            <a:pPr>
              <a:buClrTx/>
            </a:pPr>
            <a:r>
              <a:rPr lang="en-US" sz="2400" dirty="0" smtClean="0">
                <a:cs typeface="Arial" panose="020B0604020202020204" pitchFamily="34" charset="0"/>
              </a:rPr>
              <a:t>A </a:t>
            </a:r>
            <a:r>
              <a:rPr lang="en-US" sz="2400" dirty="0">
                <a:cs typeface="Arial" panose="020B0604020202020204" pitchFamily="34" charset="0"/>
              </a:rPr>
              <a:t>job seeker who has been providing unpaid services to family members in the home, </a:t>
            </a:r>
            <a:r>
              <a:rPr lang="en-US" sz="2400" dirty="0" smtClean="0">
                <a:cs typeface="Arial" panose="020B0604020202020204" pitchFamily="34" charset="0"/>
              </a:rPr>
              <a:t>and </a:t>
            </a:r>
          </a:p>
          <a:p>
            <a:pPr>
              <a:buClrTx/>
            </a:pPr>
            <a:endParaRPr lang="en-US" sz="1000" dirty="0" smtClean="0">
              <a:cs typeface="Arial" panose="020B0604020202020204" pitchFamily="34" charset="0"/>
            </a:endParaRPr>
          </a:p>
          <a:p>
            <a:pPr>
              <a:buClrTx/>
            </a:pPr>
            <a:r>
              <a:rPr lang="en-US" sz="2400" dirty="0">
                <a:cs typeface="Arial" panose="020B0604020202020204" pitchFamily="34" charset="0"/>
              </a:rPr>
              <a:t>Is unemployed or underemployed and is experiencing difficulty in obtaining or upgrading </a:t>
            </a:r>
            <a:r>
              <a:rPr lang="en-US" sz="2400" dirty="0" smtClean="0">
                <a:cs typeface="Arial" panose="020B0604020202020204" pitchFamily="34" charset="0"/>
              </a:rPr>
              <a:t>employment; and</a:t>
            </a:r>
          </a:p>
          <a:p>
            <a:pPr>
              <a:buClrTx/>
            </a:pPr>
            <a:endParaRPr lang="en-US" sz="1000" dirty="0">
              <a:cs typeface="Arial" panose="020B0604020202020204" pitchFamily="34" charset="0"/>
            </a:endParaRPr>
          </a:p>
          <a:p>
            <a:pPr>
              <a:buClrTx/>
            </a:pPr>
            <a:r>
              <a:rPr lang="en-US" sz="2400" dirty="0" smtClean="0">
                <a:cs typeface="Arial" panose="020B0604020202020204" pitchFamily="34" charset="0"/>
              </a:rPr>
              <a:t>Has </a:t>
            </a:r>
            <a:r>
              <a:rPr lang="en-US" sz="2400" dirty="0">
                <a:cs typeface="Arial" panose="020B0604020202020204" pitchFamily="34" charset="0"/>
              </a:rPr>
              <a:t>been dependent on the income of another family member but is no longer supported by that income; </a:t>
            </a:r>
            <a:r>
              <a:rPr lang="en-US" sz="2400" dirty="0" smtClean="0">
                <a:cs typeface="Arial" panose="020B0604020202020204" pitchFamily="34" charset="0"/>
              </a:rPr>
              <a:t>or</a:t>
            </a:r>
          </a:p>
          <a:p>
            <a:pPr>
              <a:buClrTx/>
            </a:pPr>
            <a:endParaRPr lang="en-US" sz="1000" dirty="0" smtClean="0">
              <a:cs typeface="Arial" panose="020B0604020202020204" pitchFamily="34" charset="0"/>
            </a:endParaRPr>
          </a:p>
          <a:p>
            <a:pPr>
              <a:buClrTx/>
            </a:pPr>
            <a:r>
              <a:rPr lang="en-US" sz="2400" dirty="0" smtClean="0">
                <a:cs typeface="Arial" panose="020B0604020202020204" pitchFamily="34" charset="0"/>
              </a:rPr>
              <a:t>Whose income is significantly reduced because of a deployment, order to active duty, permanent change of station, or service-connected death or disability of the member</a:t>
            </a:r>
            <a:endParaRPr lang="en-US" sz="2400" dirty="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4" name="Title 5"/>
          <p:cNvSpPr txBox="1">
            <a:spLocks/>
          </p:cNvSpPr>
          <p:nvPr/>
        </p:nvSpPr>
        <p:spPr bwMode="auto">
          <a:xfrm>
            <a:off x="0" y="0"/>
            <a:ext cx="9144000" cy="1219200"/>
          </a:xfrm>
          <a:prstGeom prst="rect">
            <a:avLst/>
          </a:prstGeom>
          <a:solidFill>
            <a:srgbClr val="E0E3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r>
              <a:rPr lang="en-US" altLang="en-US" sz="4000" b="1" kern="0" dirty="0" smtClean="0"/>
              <a:t>     </a:t>
            </a:r>
            <a:r>
              <a:rPr lang="en-US" altLang="en-US" sz="4000" b="1" i="1" kern="0" dirty="0" smtClean="0"/>
              <a:t>Displaced Homemaker</a:t>
            </a:r>
            <a:endParaRPr lang="en-US" altLang="en-US" sz="4000" i="1" kern="0" dirty="0" smtClean="0"/>
          </a:p>
        </p:txBody>
      </p:sp>
      <p:pic>
        <p:nvPicPr>
          <p:cNvPr id="5" name="Picture 4" descr="http://www.labornet.dol.gov/OPA/Seal/images/DOL-MasterLogo_Color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62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 y="1219200"/>
            <a:ext cx="9154647" cy="4977374"/>
          </a:xfrm>
        </p:spPr>
      </p:pic>
      <p:sp>
        <p:nvSpPr>
          <p:cNvPr id="3" name="TextBox 2"/>
          <p:cNvSpPr txBox="1"/>
          <p:nvPr/>
        </p:nvSpPr>
        <p:spPr>
          <a:xfrm>
            <a:off x="1981200" y="6248400"/>
            <a:ext cx="5029200" cy="369332"/>
          </a:xfrm>
          <a:prstGeom prst="rect">
            <a:avLst/>
          </a:prstGeom>
          <a:solidFill>
            <a:schemeClr val="accent2">
              <a:lumMod val="20000"/>
              <a:lumOff val="80000"/>
            </a:schemeClr>
          </a:solidFill>
          <a:ln>
            <a:solidFill>
              <a:schemeClr val="accent2"/>
            </a:solidFill>
          </a:ln>
        </p:spPr>
        <p:txBody>
          <a:bodyPr wrap="square" rtlCol="0" anchor="t" anchorCtr="1">
            <a:spAutoFit/>
          </a:bodyPr>
          <a:lstStyle/>
          <a:p>
            <a:r>
              <a:rPr lang="en-US" dirty="0"/>
              <a:t>http://www.dol.gov/vets/militaryspouses/</a:t>
            </a:r>
          </a:p>
        </p:txBody>
      </p:sp>
      <p:sp>
        <p:nvSpPr>
          <p:cNvPr id="4" name="Title 3"/>
          <p:cNvSpPr>
            <a:spLocks noGrp="1"/>
          </p:cNvSpPr>
          <p:nvPr>
            <p:ph type="title"/>
          </p:nvPr>
        </p:nvSpPr>
        <p:spPr/>
        <p:txBody>
          <a:bodyPr/>
          <a:lstStyle/>
          <a:p>
            <a:endParaRPr lang="en-US" dirty="0"/>
          </a:p>
        </p:txBody>
      </p:sp>
      <p:sp>
        <p:nvSpPr>
          <p:cNvPr id="6" name="Title 5"/>
          <p:cNvSpPr txBox="1">
            <a:spLocks/>
          </p:cNvSpPr>
          <p:nvPr/>
        </p:nvSpPr>
        <p:spPr bwMode="auto">
          <a:xfrm>
            <a:off x="0" y="0"/>
            <a:ext cx="9144000" cy="1219200"/>
          </a:xfrm>
          <a:prstGeom prst="rect">
            <a:avLst/>
          </a:prstGeom>
          <a:solidFill>
            <a:srgbClr val="E0E3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r>
              <a:rPr lang="en-US" altLang="en-US" sz="4000" b="1" kern="0" dirty="0" smtClean="0"/>
              <a:t>     </a:t>
            </a:r>
            <a:r>
              <a:rPr lang="en-US" altLang="en-US" sz="4000" b="1" i="1" kern="0" dirty="0" smtClean="0"/>
              <a:t>DOL VETS Spouses Web Page</a:t>
            </a:r>
            <a:endParaRPr lang="en-US" altLang="en-US" sz="4000" i="1" kern="0" dirty="0" smtClean="0"/>
          </a:p>
        </p:txBody>
      </p:sp>
      <p:pic>
        <p:nvPicPr>
          <p:cNvPr id="7" name="Picture 4" descr="http://www.labornet.dol.gov/OPA/Seal/images/DOL-MasterLogo_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53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37931725" indent="-37474525">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fontAlgn="base">
              <a:spcBef>
                <a:spcPct val="0"/>
              </a:spcBef>
              <a:spcAft>
                <a:spcPct val="0"/>
              </a:spcAft>
              <a:buFontTx/>
              <a:buNone/>
            </a:pPr>
            <a:endParaRPr lang="en-US" altLang="en-US" sz="1800" smtClean="0">
              <a:solidFill>
                <a:srgbClr val="000000"/>
              </a:solidFill>
              <a:cs typeface="Arial" charset="0"/>
            </a:endParaRPr>
          </a:p>
        </p:txBody>
      </p:sp>
      <p:sp>
        <p:nvSpPr>
          <p:cNvPr id="38915" name="Rectangle 4"/>
          <p:cNvSpPr>
            <a:spLocks noChangeArrowheads="1"/>
          </p:cNvSpPr>
          <p:nvPr/>
        </p:nvSpPr>
        <p:spPr bwMode="auto">
          <a:xfrm>
            <a:off x="0"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37931725" indent="-37474525">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fontAlgn="base">
              <a:spcBef>
                <a:spcPct val="0"/>
              </a:spcBef>
              <a:spcAft>
                <a:spcPct val="0"/>
              </a:spcAft>
              <a:buFontTx/>
              <a:buNone/>
            </a:pPr>
            <a:endParaRPr lang="en-US" altLang="en-US" sz="1800" smtClean="0">
              <a:solidFill>
                <a:srgbClr val="000000"/>
              </a:solidFill>
              <a:cs typeface="Arial" charset="0"/>
            </a:endParaRPr>
          </a:p>
        </p:txBody>
      </p:sp>
      <p:sp>
        <p:nvSpPr>
          <p:cNvPr id="14" name="Rectangle 5"/>
          <p:cNvSpPr txBox="1">
            <a:spLocks noChangeArrowheads="1"/>
          </p:cNvSpPr>
          <p:nvPr/>
        </p:nvSpPr>
        <p:spPr bwMode="auto">
          <a:xfrm>
            <a:off x="0" y="0"/>
            <a:ext cx="9144000" cy="1143000"/>
          </a:xfrm>
          <a:prstGeom prst="rect">
            <a:avLst/>
          </a:prstGeom>
          <a:solidFill>
            <a:srgbClr val="E0E3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lgn="ctr" fontAlgn="base">
              <a:spcBef>
                <a:spcPct val="0"/>
              </a:spcBef>
              <a:spcAft>
                <a:spcPct val="0"/>
              </a:spcAft>
              <a:buFontTx/>
              <a:buNone/>
            </a:pPr>
            <a:r>
              <a:rPr lang="en-US" altLang="en-US" sz="2800" dirty="0" smtClean="0">
                <a:solidFill>
                  <a:srgbClr val="3333CC"/>
                </a:solidFill>
              </a:rPr>
              <a:t>          </a:t>
            </a:r>
            <a:r>
              <a:rPr lang="en-US" altLang="en-US" b="1" i="1" dirty="0" smtClean="0">
                <a:solidFill>
                  <a:srgbClr val="271898"/>
                </a:solidFill>
                <a:latin typeface="Cambria" pitchFamily="18" charset="0"/>
              </a:rPr>
              <a:t>Short-Term Training Opportunities</a:t>
            </a:r>
            <a:endParaRPr lang="en-US" altLang="en-US" sz="3600" b="1" i="1" dirty="0" smtClean="0">
              <a:solidFill>
                <a:srgbClr val="271898"/>
              </a:solidFill>
              <a:latin typeface="Cambria" pitchFamily="18" charset="0"/>
            </a:endParaRPr>
          </a:p>
        </p:txBody>
      </p:sp>
      <p:pic>
        <p:nvPicPr>
          <p:cNvPr id="38917"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l="57297" t="12105" r="7687" b="19211"/>
          <a:stretch>
            <a:fillRect/>
          </a:stretch>
        </p:blipFill>
        <p:spPr bwMode="auto">
          <a:xfrm>
            <a:off x="103188" y="1143000"/>
            <a:ext cx="88884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
          <p:cNvSpPr>
            <a:spLocks noChangeArrowheads="1"/>
          </p:cNvSpPr>
          <p:nvPr/>
        </p:nvSpPr>
        <p:spPr bwMode="auto">
          <a:xfrm>
            <a:off x="1066800" y="6259513"/>
            <a:ext cx="723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eaLnBrk="0" fontAlgn="base" hangingPunct="0">
              <a:spcBef>
                <a:spcPct val="0"/>
              </a:spcBef>
              <a:spcAft>
                <a:spcPct val="0"/>
              </a:spcAft>
              <a:buFontTx/>
              <a:buNone/>
            </a:pPr>
            <a:r>
              <a:rPr lang="en-US" altLang="en-US" sz="1400" i="1" smtClean="0">
                <a:solidFill>
                  <a:srgbClr val="000000"/>
                </a:solidFill>
                <a:hlinkClick r:id="rId5"/>
              </a:rPr>
              <a:t>http://www.careeronestop.org/toolkit/training/find-local-training.aspx</a:t>
            </a:r>
            <a:endParaRPr lang="en-US" altLang="en-US" sz="1400" i="1" smtClean="0">
              <a:solidFill>
                <a:srgbClr val="000000"/>
              </a:solidFill>
            </a:endParaRPr>
          </a:p>
        </p:txBody>
      </p:sp>
    </p:spTree>
    <p:extLst>
      <p:ext uri="{BB962C8B-B14F-4D97-AF65-F5344CB8AC3E}">
        <p14:creationId xmlns:p14="http://schemas.microsoft.com/office/powerpoint/2010/main" val="21895361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37931725" indent="-37474525">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fontAlgn="base">
              <a:spcBef>
                <a:spcPct val="0"/>
              </a:spcBef>
              <a:spcAft>
                <a:spcPct val="0"/>
              </a:spcAft>
              <a:buFontTx/>
              <a:buNone/>
            </a:pPr>
            <a:endParaRPr lang="en-US" altLang="en-US" sz="1800" smtClean="0">
              <a:solidFill>
                <a:srgbClr val="000000"/>
              </a:solidFill>
              <a:cs typeface="Arial" charset="0"/>
            </a:endParaRPr>
          </a:p>
        </p:txBody>
      </p:sp>
      <p:sp>
        <p:nvSpPr>
          <p:cNvPr id="37891" name="Rectangle 4"/>
          <p:cNvSpPr>
            <a:spLocks noChangeArrowheads="1"/>
          </p:cNvSpPr>
          <p:nvPr/>
        </p:nvSpPr>
        <p:spPr bwMode="auto">
          <a:xfrm>
            <a:off x="0"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37931725" indent="-37474525">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fontAlgn="base">
              <a:spcBef>
                <a:spcPct val="0"/>
              </a:spcBef>
              <a:spcAft>
                <a:spcPct val="0"/>
              </a:spcAft>
              <a:buFontTx/>
              <a:buNone/>
            </a:pPr>
            <a:endParaRPr lang="en-US" altLang="en-US" sz="1800" smtClean="0">
              <a:solidFill>
                <a:srgbClr val="000000"/>
              </a:solidFill>
              <a:cs typeface="Arial" charset="0"/>
            </a:endParaRPr>
          </a:p>
        </p:txBody>
      </p:sp>
      <p:sp>
        <p:nvSpPr>
          <p:cNvPr id="27652" name="TextBox 1"/>
          <p:cNvSpPr txBox="1">
            <a:spLocks noChangeArrowheads="1"/>
          </p:cNvSpPr>
          <p:nvPr/>
        </p:nvSpPr>
        <p:spPr bwMode="auto">
          <a:xfrm>
            <a:off x="288925" y="1219200"/>
            <a:ext cx="8566150" cy="509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628650" indent="-171450">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fontAlgn="base">
              <a:spcBef>
                <a:spcPts val="200"/>
              </a:spcBef>
              <a:spcAft>
                <a:spcPts val="200"/>
              </a:spcAft>
              <a:buClrTx/>
              <a:buSzTx/>
              <a:defRPr/>
            </a:pPr>
            <a:r>
              <a:rPr lang="en-US" dirty="0" smtClean="0">
                <a:solidFill>
                  <a:prstClr val="black"/>
                </a:solidFill>
              </a:rPr>
              <a:t> </a:t>
            </a:r>
            <a:r>
              <a:rPr lang="en-US" sz="2000" b="1" dirty="0" smtClean="0">
                <a:solidFill>
                  <a:prstClr val="black"/>
                </a:solidFill>
                <a:latin typeface="+mn-lt"/>
                <a:cs typeface="Arial" panose="020B0604020202020204" pitchFamily="34" charset="0"/>
              </a:rPr>
              <a:t>Usually </a:t>
            </a:r>
            <a:r>
              <a:rPr lang="en-US" sz="2000" b="1" dirty="0">
                <a:solidFill>
                  <a:prstClr val="black"/>
                </a:solidFill>
                <a:latin typeface="+mn-lt"/>
                <a:cs typeface="Arial" panose="020B0604020202020204" pitchFamily="34" charset="0"/>
              </a:rPr>
              <a:t>includes programs that last for </a:t>
            </a:r>
            <a:r>
              <a:rPr lang="en-US" sz="2000" b="1" dirty="0" smtClean="0">
                <a:solidFill>
                  <a:prstClr val="black"/>
                </a:solidFill>
                <a:latin typeface="+mn-lt"/>
                <a:cs typeface="Arial" panose="020B0604020202020204" pitchFamily="34" charset="0"/>
              </a:rPr>
              <a:t>two years </a:t>
            </a:r>
            <a:r>
              <a:rPr lang="en-US" sz="2000" b="1" dirty="0">
                <a:solidFill>
                  <a:prstClr val="black"/>
                </a:solidFill>
                <a:latin typeface="+mn-lt"/>
                <a:cs typeface="Arial" panose="020B0604020202020204" pitchFamily="34" charset="0"/>
              </a:rPr>
              <a:t>or </a:t>
            </a:r>
            <a:r>
              <a:rPr lang="en-US" sz="2000" b="1" dirty="0" smtClean="0">
                <a:solidFill>
                  <a:prstClr val="black"/>
                </a:solidFill>
                <a:latin typeface="+mn-lt"/>
                <a:cs typeface="Arial" panose="020B0604020202020204" pitchFamily="34" charset="0"/>
              </a:rPr>
              <a:t>less and can  include:</a:t>
            </a:r>
            <a:endParaRPr lang="en-US" sz="2000" b="1" dirty="0" smtClean="0">
              <a:solidFill>
                <a:srgbClr val="000000"/>
              </a:solidFill>
              <a:latin typeface="+mn-lt"/>
              <a:cs typeface="Arial" panose="020B0604020202020204" pitchFamily="34" charset="0"/>
            </a:endParaRPr>
          </a:p>
          <a:p>
            <a:pPr lvl="1" fontAlgn="base">
              <a:spcBef>
                <a:spcPts val="200"/>
              </a:spcBef>
              <a:spcAft>
                <a:spcPts val="200"/>
              </a:spcAft>
              <a:buClrTx/>
              <a:defRPr/>
            </a:pPr>
            <a:r>
              <a:rPr lang="en-US" sz="2000" dirty="0" smtClean="0">
                <a:solidFill>
                  <a:prstClr val="black"/>
                </a:solidFill>
                <a:latin typeface="+mn-lt"/>
                <a:cs typeface="Arial" panose="020B0604020202020204" pitchFamily="34" charset="0"/>
              </a:rPr>
              <a:t> </a:t>
            </a:r>
            <a:r>
              <a:rPr lang="en-US" sz="2000" b="1" dirty="0" smtClean="0">
                <a:solidFill>
                  <a:prstClr val="black"/>
                </a:solidFill>
                <a:latin typeface="+mn-lt"/>
                <a:cs typeface="Arial" panose="020B0604020202020204" pitchFamily="34" charset="0"/>
              </a:rPr>
              <a:t>Certificate programs</a:t>
            </a:r>
          </a:p>
          <a:p>
            <a:pPr lvl="2" fontAlgn="base">
              <a:spcBef>
                <a:spcPts val="200"/>
              </a:spcBef>
              <a:spcAft>
                <a:spcPts val="200"/>
              </a:spcAft>
              <a:defRPr/>
            </a:pPr>
            <a:r>
              <a:rPr lang="en-US" sz="2000" dirty="0" smtClean="0">
                <a:solidFill>
                  <a:prstClr val="black"/>
                </a:solidFill>
                <a:latin typeface="+mn-lt"/>
                <a:cs typeface="Arial" panose="020B0604020202020204" pitchFamily="34" charset="0"/>
              </a:rPr>
              <a:t>Is </a:t>
            </a:r>
            <a:r>
              <a:rPr lang="en-US" sz="2000" dirty="0">
                <a:solidFill>
                  <a:prstClr val="black"/>
                </a:solidFill>
                <a:latin typeface="+mn-lt"/>
                <a:cs typeface="Arial" panose="020B0604020202020204" pitchFamily="34" charset="0"/>
              </a:rPr>
              <a:t>an academic </a:t>
            </a:r>
            <a:r>
              <a:rPr lang="en-US" sz="2000" dirty="0" smtClean="0">
                <a:solidFill>
                  <a:prstClr val="black"/>
                </a:solidFill>
                <a:latin typeface="+mn-lt"/>
                <a:cs typeface="Arial" panose="020B0604020202020204" pitchFamily="34" charset="0"/>
              </a:rPr>
              <a:t>program</a:t>
            </a:r>
          </a:p>
          <a:p>
            <a:pPr lvl="2" fontAlgn="base">
              <a:spcBef>
                <a:spcPts val="200"/>
              </a:spcBef>
              <a:spcAft>
                <a:spcPts val="200"/>
              </a:spcAft>
              <a:defRPr/>
            </a:pPr>
            <a:r>
              <a:rPr lang="en-US" sz="2000" dirty="0" smtClean="0">
                <a:solidFill>
                  <a:prstClr val="black"/>
                </a:solidFill>
                <a:latin typeface="+mn-lt"/>
                <a:cs typeface="Arial" panose="020B0604020202020204" pitchFamily="34" charset="0"/>
              </a:rPr>
              <a:t>Usually requires a high school degree</a:t>
            </a:r>
          </a:p>
          <a:p>
            <a:pPr lvl="2" fontAlgn="base">
              <a:spcBef>
                <a:spcPts val="200"/>
              </a:spcBef>
              <a:spcAft>
                <a:spcPts val="200"/>
              </a:spcAft>
              <a:defRPr/>
            </a:pPr>
            <a:r>
              <a:rPr lang="en-US" sz="2000" dirty="0" smtClean="0">
                <a:solidFill>
                  <a:prstClr val="black"/>
                </a:solidFill>
                <a:latin typeface="+mn-lt"/>
                <a:cs typeface="Arial" panose="020B0604020202020204" pitchFamily="34" charset="0"/>
              </a:rPr>
              <a:t>Provides </a:t>
            </a:r>
            <a:r>
              <a:rPr lang="en-US" sz="2000" dirty="0">
                <a:solidFill>
                  <a:prstClr val="black"/>
                </a:solidFill>
                <a:latin typeface="+mn-lt"/>
                <a:cs typeface="Arial" panose="020B0604020202020204" pitchFamily="34" charset="0"/>
              </a:rPr>
              <a:t>specialized </a:t>
            </a:r>
            <a:r>
              <a:rPr lang="en-US" sz="2000" dirty="0" smtClean="0">
                <a:solidFill>
                  <a:prstClr val="black"/>
                </a:solidFill>
                <a:latin typeface="+mn-lt"/>
                <a:cs typeface="Arial" panose="020B0604020202020204" pitchFamily="34" charset="0"/>
              </a:rPr>
              <a:t>training</a:t>
            </a:r>
          </a:p>
          <a:p>
            <a:pPr lvl="2" fontAlgn="base">
              <a:spcBef>
                <a:spcPts val="200"/>
              </a:spcBef>
              <a:spcAft>
                <a:spcPts val="200"/>
              </a:spcAft>
              <a:defRPr/>
            </a:pPr>
            <a:r>
              <a:rPr lang="en-US" sz="2000" dirty="0">
                <a:solidFill>
                  <a:prstClr val="black"/>
                </a:solidFill>
                <a:latin typeface="+mn-lt"/>
                <a:cs typeface="Arial" panose="020B0604020202020204" pitchFamily="34" charset="0"/>
              </a:rPr>
              <a:t>Many community and technical colleges offer short-term training </a:t>
            </a:r>
          </a:p>
          <a:p>
            <a:pPr lvl="1" fontAlgn="base">
              <a:spcBef>
                <a:spcPts val="200"/>
              </a:spcBef>
              <a:spcAft>
                <a:spcPts val="200"/>
              </a:spcAft>
              <a:buClr>
                <a:prstClr val="black"/>
              </a:buClr>
              <a:defRPr/>
            </a:pPr>
            <a:r>
              <a:rPr lang="en-US" sz="2000" b="1" dirty="0" smtClean="0">
                <a:solidFill>
                  <a:prstClr val="black"/>
                </a:solidFill>
                <a:latin typeface="+mn-lt"/>
                <a:cs typeface="Arial" panose="020B0604020202020204" pitchFamily="34" charset="0"/>
              </a:rPr>
              <a:t> </a:t>
            </a:r>
            <a:r>
              <a:rPr lang="en-US" sz="2000" b="1" dirty="0">
                <a:solidFill>
                  <a:prstClr val="black"/>
                </a:solidFill>
                <a:latin typeface="+mn-lt"/>
                <a:cs typeface="Arial" panose="020B0604020202020204" pitchFamily="34" charset="0"/>
              </a:rPr>
              <a:t>Certifications</a:t>
            </a:r>
            <a:endParaRPr lang="en-US" sz="2000" b="1" dirty="0" smtClean="0">
              <a:solidFill>
                <a:prstClr val="black"/>
              </a:solidFill>
              <a:latin typeface="+mn-lt"/>
              <a:cs typeface="Arial" panose="020B0604020202020204" pitchFamily="34" charset="0"/>
            </a:endParaRPr>
          </a:p>
          <a:p>
            <a:pPr lvl="2" fontAlgn="base">
              <a:spcBef>
                <a:spcPts val="200"/>
              </a:spcBef>
              <a:spcAft>
                <a:spcPts val="200"/>
              </a:spcAft>
              <a:buClr>
                <a:prstClr val="black"/>
              </a:buClr>
              <a:defRPr/>
            </a:pPr>
            <a:r>
              <a:rPr lang="en-US" sz="2000" dirty="0" smtClean="0">
                <a:solidFill>
                  <a:prstClr val="black"/>
                </a:solidFill>
                <a:latin typeface="+mn-lt"/>
                <a:cs typeface="Arial" panose="020B0604020202020204" pitchFamily="34" charset="0"/>
              </a:rPr>
              <a:t>May take </a:t>
            </a:r>
            <a:r>
              <a:rPr lang="en-US" sz="2000" dirty="0">
                <a:solidFill>
                  <a:prstClr val="black"/>
                </a:solidFill>
                <a:latin typeface="+mn-lt"/>
                <a:cs typeface="Arial" panose="020B0604020202020204" pitchFamily="34" charset="0"/>
              </a:rPr>
              <a:t>a test to prove you have certain skills </a:t>
            </a:r>
            <a:endParaRPr lang="en-US" sz="2000" dirty="0" smtClean="0">
              <a:solidFill>
                <a:prstClr val="black"/>
              </a:solidFill>
              <a:latin typeface="+mn-lt"/>
              <a:cs typeface="Arial" panose="020B0604020202020204" pitchFamily="34" charset="0"/>
            </a:endParaRPr>
          </a:p>
          <a:p>
            <a:pPr lvl="2" fontAlgn="base">
              <a:spcBef>
                <a:spcPts val="200"/>
              </a:spcBef>
              <a:spcAft>
                <a:spcPts val="200"/>
              </a:spcAft>
              <a:buClr>
                <a:prstClr val="black"/>
              </a:buClr>
              <a:defRPr/>
            </a:pPr>
            <a:r>
              <a:rPr lang="en-US" sz="2000" dirty="0" smtClean="0">
                <a:solidFill>
                  <a:prstClr val="black"/>
                </a:solidFill>
                <a:latin typeface="+mn-lt"/>
                <a:cs typeface="Arial" panose="020B0604020202020204" pitchFamily="34" charset="0"/>
              </a:rPr>
              <a:t>May be used to enter an occupation or advance in the current one</a:t>
            </a:r>
          </a:p>
          <a:p>
            <a:pPr lvl="2" fontAlgn="base">
              <a:spcBef>
                <a:spcPts val="200"/>
              </a:spcBef>
              <a:spcAft>
                <a:spcPts val="200"/>
              </a:spcAft>
              <a:buClr>
                <a:prstClr val="black"/>
              </a:buClr>
              <a:defRPr/>
            </a:pPr>
            <a:r>
              <a:rPr lang="en-US" sz="2000" dirty="0" smtClean="0">
                <a:solidFill>
                  <a:prstClr val="black"/>
                </a:solidFill>
                <a:latin typeface="+mn-lt"/>
                <a:cs typeface="Arial" panose="020B0604020202020204" pitchFamily="34" charset="0"/>
              </a:rPr>
              <a:t>Some employers may require these as a condition of employment   (nurses, financial planners, etc.)</a:t>
            </a:r>
          </a:p>
          <a:p>
            <a:pPr lvl="2" fontAlgn="base">
              <a:spcBef>
                <a:spcPts val="200"/>
              </a:spcBef>
              <a:spcAft>
                <a:spcPts val="200"/>
              </a:spcAft>
              <a:buClr>
                <a:prstClr val="black"/>
              </a:buClr>
              <a:defRPr/>
            </a:pPr>
            <a:r>
              <a:rPr lang="en-US" sz="2000" dirty="0" smtClean="0">
                <a:solidFill>
                  <a:prstClr val="black"/>
                </a:solidFill>
                <a:latin typeface="+mn-lt"/>
                <a:cs typeface="Arial" panose="020B0604020202020204" pitchFamily="34" charset="0"/>
              </a:rPr>
              <a:t>Offered </a:t>
            </a:r>
            <a:r>
              <a:rPr lang="en-US" sz="2000" dirty="0">
                <a:solidFill>
                  <a:prstClr val="black"/>
                </a:solidFill>
                <a:latin typeface="+mn-lt"/>
                <a:cs typeface="Arial" panose="020B0604020202020204" pitchFamily="34" charset="0"/>
              </a:rPr>
              <a:t>by national organizations that specialize in particular fields or </a:t>
            </a:r>
            <a:r>
              <a:rPr lang="en-US" sz="2000" dirty="0" smtClean="0">
                <a:solidFill>
                  <a:prstClr val="black"/>
                </a:solidFill>
                <a:latin typeface="+mn-lt"/>
                <a:cs typeface="Arial" panose="020B0604020202020204" pitchFamily="34" charset="0"/>
              </a:rPr>
              <a:t>technologies</a:t>
            </a:r>
          </a:p>
        </p:txBody>
      </p:sp>
      <p:sp>
        <p:nvSpPr>
          <p:cNvPr id="14" name="Rectangle 5"/>
          <p:cNvSpPr txBox="1">
            <a:spLocks noChangeArrowheads="1"/>
          </p:cNvSpPr>
          <p:nvPr/>
        </p:nvSpPr>
        <p:spPr bwMode="auto">
          <a:xfrm>
            <a:off x="0" y="0"/>
            <a:ext cx="9144000" cy="1143000"/>
          </a:xfrm>
          <a:prstGeom prst="rect">
            <a:avLst/>
          </a:prstGeom>
          <a:solidFill>
            <a:srgbClr val="E0E3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1" charset="0"/>
                <a:ea typeface="ＭＳ Ｐゴシック" pitchFamily="-1" charset="-128"/>
              </a:defRPr>
            </a:lvl1pPr>
            <a:lvl2pPr marL="742950" indent="-285750">
              <a:spcBef>
                <a:spcPct val="20000"/>
              </a:spcBef>
              <a:buFont typeface="Arial" charset="0"/>
              <a:buChar char="–"/>
              <a:defRPr sz="2800">
                <a:solidFill>
                  <a:schemeClr val="tx1"/>
                </a:solidFill>
                <a:latin typeface="Calibri" pitchFamily="-1" charset="0"/>
                <a:ea typeface="ＭＳ Ｐゴシック" pitchFamily="-1" charset="-128"/>
              </a:defRPr>
            </a:lvl2pPr>
            <a:lvl3pPr marL="1143000" indent="-228600">
              <a:spcBef>
                <a:spcPct val="20000"/>
              </a:spcBef>
              <a:buFont typeface="Arial" charset="0"/>
              <a:buChar char="•"/>
              <a:defRPr sz="2400">
                <a:solidFill>
                  <a:schemeClr val="tx1"/>
                </a:solidFill>
                <a:latin typeface="Calibri" pitchFamily="-1" charset="0"/>
                <a:ea typeface="ＭＳ Ｐゴシック" pitchFamily="-1" charset="-128"/>
              </a:defRPr>
            </a:lvl3pPr>
            <a:lvl4pPr marL="1600200" indent="-228600">
              <a:spcBef>
                <a:spcPct val="20000"/>
              </a:spcBef>
              <a:buFont typeface="Arial" charset="0"/>
              <a:buChar char="–"/>
              <a:defRPr sz="2000">
                <a:solidFill>
                  <a:schemeClr val="tx1"/>
                </a:solidFill>
                <a:latin typeface="Calibri" pitchFamily="-1" charset="0"/>
                <a:ea typeface="ＭＳ Ｐゴシック" pitchFamily="-1" charset="-128"/>
              </a:defRPr>
            </a:lvl4pPr>
            <a:lvl5pPr marL="2057400" indent="-228600">
              <a:spcBef>
                <a:spcPct val="20000"/>
              </a:spcBef>
              <a:buFont typeface="Arial" charset="0"/>
              <a:buChar char="»"/>
              <a:defRPr sz="2000">
                <a:solidFill>
                  <a:schemeClr val="tx1"/>
                </a:solidFill>
                <a:latin typeface="Calibri" pitchFamily="-1" charset="0"/>
                <a:ea typeface="ＭＳ Ｐゴシック" pitchFamily="-1"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ea typeface="ＭＳ Ｐゴシック" pitchFamily="-1" charset="-128"/>
              </a:defRPr>
            </a:lvl9pPr>
          </a:lstStyle>
          <a:p>
            <a:pPr algn="ctr" fontAlgn="base">
              <a:spcBef>
                <a:spcPct val="0"/>
              </a:spcBef>
              <a:spcAft>
                <a:spcPct val="0"/>
              </a:spcAft>
              <a:buFontTx/>
              <a:buNone/>
            </a:pPr>
            <a:r>
              <a:rPr lang="en-US" altLang="en-US" sz="2800" dirty="0" smtClean="0">
                <a:solidFill>
                  <a:srgbClr val="3333CC"/>
                </a:solidFill>
              </a:rPr>
              <a:t>          </a:t>
            </a:r>
            <a:r>
              <a:rPr lang="en-US" altLang="en-US" b="1" i="1" dirty="0" smtClean="0">
                <a:solidFill>
                  <a:srgbClr val="271898"/>
                </a:solidFill>
                <a:latin typeface="Cambria" pitchFamily="18" charset="0"/>
              </a:rPr>
              <a:t>Short-Term Training Opportunities</a:t>
            </a:r>
            <a:endParaRPr lang="en-US" altLang="en-US" sz="3600" b="1" i="1" dirty="0" smtClean="0">
              <a:solidFill>
                <a:srgbClr val="271898"/>
              </a:solidFill>
              <a:latin typeface="Cambria" pitchFamily="18" charset="0"/>
            </a:endParaRPr>
          </a:p>
        </p:txBody>
      </p:sp>
      <p:pic>
        <p:nvPicPr>
          <p:cNvPr id="37894"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3598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title" idx="4294967295"/>
          </p:nvPr>
        </p:nvSpPr>
        <p:spPr>
          <a:xfrm>
            <a:off x="0" y="0"/>
            <a:ext cx="9144000" cy="1371600"/>
          </a:xfrm>
        </p:spPr>
        <p:txBody>
          <a:bodyPr/>
          <a:lstStyle/>
          <a:p>
            <a:pPr eaLnBrk="1" hangingPunct="1"/>
            <a:r>
              <a:rPr lang="en-US" altLang="en-US" sz="3600" b="1" i="1" dirty="0" smtClean="0">
                <a:ea typeface="ＭＳ Ｐゴシック" pitchFamily="34" charset="-128"/>
              </a:rPr>
              <a:t>           </a:t>
            </a:r>
            <a:br>
              <a:rPr lang="en-US" altLang="en-US" sz="3600" b="1" i="1" dirty="0" smtClean="0">
                <a:ea typeface="ＭＳ Ｐゴシック" pitchFamily="34" charset="-128"/>
              </a:rPr>
            </a:br>
            <a:r>
              <a:rPr lang="en-US" altLang="en-US" sz="2400" b="1" i="1" dirty="0" smtClean="0">
                <a:ea typeface="ＭＳ Ｐゴシック" pitchFamily="34" charset="-128"/>
              </a:rPr>
              <a:t/>
            </a:r>
            <a:br>
              <a:rPr lang="en-US" altLang="en-US" sz="2400" b="1" i="1" dirty="0" smtClean="0">
                <a:ea typeface="ＭＳ Ｐゴシック" pitchFamily="34" charset="-128"/>
              </a:rPr>
            </a:br>
            <a:r>
              <a:rPr lang="en-US" altLang="en-US" sz="3600" b="1" i="1" dirty="0" smtClean="0">
                <a:ea typeface="ＭＳ Ｐゴシック" pitchFamily="34" charset="-128"/>
              </a:rPr>
              <a:t>Explore your Career Options</a:t>
            </a:r>
            <a:br>
              <a:rPr lang="en-US" altLang="en-US" sz="3600" b="1" i="1" dirty="0" smtClean="0">
                <a:ea typeface="ＭＳ Ｐゴシック" pitchFamily="34" charset="-128"/>
              </a:rPr>
            </a:br>
            <a:r>
              <a:rPr lang="en-US" altLang="en-US" sz="2800" b="1" i="1" dirty="0" smtClean="0">
                <a:ea typeface="ＭＳ Ｐゴシック" pitchFamily="34" charset="-128"/>
              </a:rPr>
              <a:t>http://www.mynextmove.org/vets/</a:t>
            </a:r>
            <a:r>
              <a:rPr lang="en-US" altLang="en-US" sz="3600" b="1" i="1" dirty="0" smtClean="0">
                <a:ea typeface="ＭＳ Ｐゴシック" pitchFamily="34" charset="-128"/>
              </a:rPr>
              <a:t/>
            </a:r>
            <a:br>
              <a:rPr lang="en-US" altLang="en-US" sz="3600" b="1" i="1" dirty="0" smtClean="0">
                <a:ea typeface="ＭＳ Ｐゴシック" pitchFamily="34" charset="-128"/>
              </a:rPr>
            </a:br>
            <a:r>
              <a:rPr lang="en-US" altLang="en-US" sz="3600" b="1" i="1" dirty="0" smtClean="0">
                <a:ea typeface="ＭＳ Ｐゴシック" pitchFamily="34" charset="-128"/>
              </a:rPr>
              <a:t/>
            </a:r>
            <a:br>
              <a:rPr lang="en-US" altLang="en-US" sz="3600" b="1" i="1" dirty="0" smtClean="0">
                <a:ea typeface="ＭＳ Ｐゴシック" pitchFamily="34" charset="-128"/>
              </a:rPr>
            </a:br>
            <a:endParaRPr lang="en-US" altLang="en-US" sz="2200" b="1" i="1" dirty="0" smtClean="0">
              <a:ea typeface="ＭＳ Ｐゴシック" pitchFamily="34" charset="-128"/>
            </a:endParaRPr>
          </a:p>
        </p:txBody>
      </p:sp>
      <p:sp>
        <p:nvSpPr>
          <p:cNvPr id="33795" name="AutoShape 11" descr="Return to the homepage">
            <a:hlinkClick r:id="rId3"/>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34" charset="-128"/>
              </a:defRPr>
            </a:lvl1pPr>
            <a:lvl2pPr marL="742950" indent="-285750">
              <a:spcBef>
                <a:spcPct val="20000"/>
              </a:spcBef>
              <a:buClr>
                <a:schemeClr val="accent2"/>
              </a:buClr>
              <a:buFont typeface="Arial" pitchFamily="34" charset="0"/>
              <a:buChar char="–"/>
              <a:defRPr sz="2800">
                <a:solidFill>
                  <a:schemeClr val="tx1"/>
                </a:solidFill>
                <a:latin typeface="Cambria" pitchFamily="18" charset="0"/>
                <a:ea typeface="ＭＳ Ｐゴシック" pitchFamily="34" charset="-128"/>
              </a:defRPr>
            </a:lvl2pPr>
            <a:lvl3pPr marL="1143000" indent="-228600">
              <a:spcBef>
                <a:spcPct val="20000"/>
              </a:spcBef>
              <a:buChar char="•"/>
              <a:defRPr sz="2400">
                <a:solidFill>
                  <a:schemeClr val="tx1"/>
                </a:solidFill>
                <a:latin typeface="Candar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fontAlgn="base">
              <a:spcBef>
                <a:spcPct val="0"/>
              </a:spcBef>
              <a:spcAft>
                <a:spcPct val="0"/>
              </a:spcAft>
              <a:buClrTx/>
              <a:buSzTx/>
              <a:buFontTx/>
              <a:buNone/>
            </a:pPr>
            <a:endParaRPr lang="en-US" altLang="en-US" sz="1800" smtClean="0">
              <a:solidFill>
                <a:srgbClr val="000000"/>
              </a:solidFill>
              <a:latin typeface="Arial" pitchFamily="34" charset="0"/>
            </a:endParaRPr>
          </a:p>
        </p:txBody>
      </p:sp>
      <p:cxnSp>
        <p:nvCxnSpPr>
          <p:cNvPr id="25" name="Straight Connector 24"/>
          <p:cNvCxnSpPr/>
          <p:nvPr/>
        </p:nvCxnSpPr>
        <p:spPr>
          <a:xfrm>
            <a:off x="11734800" y="3022600"/>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us-department-of-labor-seal-150x150.png"/>
          <p:cNvPicPr>
            <a:picLocks noChangeAspect="1"/>
          </p:cNvPicPr>
          <p:nvPr/>
        </p:nvPicPr>
        <p:blipFill>
          <a:blip r:embed="rId4"/>
          <a:stretch>
            <a:fillRect/>
          </a:stretch>
        </p:blipFill>
        <p:spPr>
          <a:xfrm>
            <a:off x="327025" y="195263"/>
            <a:ext cx="914400" cy="914400"/>
          </a:xfrm>
          <a:prstGeom prst="rect">
            <a:avLst/>
          </a:prstGeom>
          <a:ln>
            <a:noFill/>
          </a:ln>
          <a:effectLst>
            <a:outerShdw blurRad="292100" dist="139700" dir="2700000" algn="tl" rotWithShape="0">
              <a:srgbClr val="333333">
                <a:alpha val="65000"/>
              </a:srgbClr>
            </a:outerShdw>
          </a:effectLst>
        </p:spPr>
      </p:pic>
      <p:pic>
        <p:nvPicPr>
          <p:cNvPr id="33798" name="Picture 15"/>
          <p:cNvPicPr>
            <a:picLocks noChangeAspect="1" noChangeArrowheads="1"/>
          </p:cNvPicPr>
          <p:nvPr/>
        </p:nvPicPr>
        <p:blipFill>
          <a:blip r:embed="rId5">
            <a:extLst>
              <a:ext uri="{28A0092B-C50C-407E-A947-70E740481C1C}">
                <a14:useLocalDpi xmlns:a14="http://schemas.microsoft.com/office/drawing/2010/main" val="0"/>
              </a:ext>
            </a:extLst>
          </a:blip>
          <a:srcRect t="7372" r="50385" b="-642"/>
          <a:stretch>
            <a:fillRect/>
          </a:stretch>
        </p:blipFill>
        <p:spPr bwMode="auto">
          <a:xfrm>
            <a:off x="1295400" y="1600200"/>
            <a:ext cx="6629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7371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3"/>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US" altLang="en-US" sz="4000" b="1" i="1" dirty="0" smtClean="0"/>
              <a:t>Key Points</a:t>
            </a:r>
            <a:endParaRPr lang="en-US" altLang="en-US" sz="3600" b="1" i="1" dirty="0" smtClean="0"/>
          </a:p>
        </p:txBody>
      </p:sp>
      <p:sp>
        <p:nvSpPr>
          <p:cNvPr id="39940" name="Rectangle 1"/>
          <p:cNvSpPr>
            <a:spLocks noChangeArrowheads="1"/>
          </p:cNvSpPr>
          <p:nvPr/>
        </p:nvSpPr>
        <p:spPr bwMode="auto">
          <a:xfrm>
            <a:off x="341313" y="1618595"/>
            <a:ext cx="8421687"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offers incredible, free resources to help veterans and their families secure meaningful employment</a:t>
            </a:r>
          </a:p>
          <a:p>
            <a:pPr marL="0" indent="0" eaLnBrk="0" fontAlgn="base" hangingPunct="0">
              <a:spcBef>
                <a:spcPct val="0"/>
              </a:spcBef>
              <a:spcAft>
                <a:spcPts val="600"/>
              </a:spcAft>
              <a:buClrTx/>
              <a:buSzTx/>
              <a:buNone/>
            </a:pPr>
            <a:endParaRPr lang="en-US" altLang="en-US" sz="1000" dirty="0" smtClean="0">
              <a:solidFill>
                <a:srgbClr val="000000"/>
              </a:solidFill>
              <a:latin typeface="+mn-lt"/>
              <a:cs typeface="Arial" panose="020B0604020202020204" pitchFamily="34" charset="0"/>
            </a:endParaRP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Leaders </a:t>
            </a:r>
            <a:r>
              <a:rPr lang="en-US" altLang="en-US" sz="2200" dirty="0">
                <a:solidFill>
                  <a:srgbClr val="000000"/>
                </a:solidFill>
                <a:latin typeface="+mn-lt"/>
                <a:cs typeface="Arial" panose="020B0604020202020204" pitchFamily="34" charset="0"/>
              </a:rPr>
              <a:t>in the community need to know about these resources and recommend them to the </a:t>
            </a:r>
            <a:r>
              <a:rPr lang="en-US" altLang="en-US" sz="2200" dirty="0" smtClean="0">
                <a:solidFill>
                  <a:srgbClr val="000000"/>
                </a:solidFill>
                <a:latin typeface="+mn-lt"/>
                <a:cs typeface="Arial" panose="020B0604020202020204" pitchFamily="34" charset="0"/>
              </a:rPr>
              <a:t>veterans</a:t>
            </a:r>
            <a:r>
              <a:rPr lang="en-US" altLang="en-US" sz="2200" dirty="0">
                <a:solidFill>
                  <a:srgbClr val="000000"/>
                </a:solidFill>
                <a:latin typeface="+mn-lt"/>
                <a:cs typeface="Arial" panose="020B0604020202020204" pitchFamily="34" charset="0"/>
              </a:rPr>
              <a:t>, </a:t>
            </a:r>
            <a:r>
              <a:rPr lang="en-US" altLang="en-US" sz="2200" dirty="0" smtClean="0">
                <a:solidFill>
                  <a:srgbClr val="000000"/>
                </a:solidFill>
                <a:latin typeface="+mn-lt"/>
                <a:cs typeface="Arial" panose="020B0604020202020204" pitchFamily="34" charset="0"/>
              </a:rPr>
              <a:t>their families and employers</a:t>
            </a:r>
          </a:p>
          <a:p>
            <a:pPr marL="0" indent="0" eaLnBrk="0" fontAlgn="base" hangingPunct="0">
              <a:spcBef>
                <a:spcPct val="0"/>
              </a:spcBef>
              <a:spcAft>
                <a:spcPts val="600"/>
              </a:spcAft>
              <a:buClrTx/>
              <a:buSzTx/>
              <a:buNone/>
            </a:pPr>
            <a:endParaRPr lang="en-US" altLang="en-US" sz="1000" dirty="0" smtClean="0">
              <a:solidFill>
                <a:srgbClr val="000000"/>
              </a:solidFill>
              <a:latin typeface="+mn-lt"/>
              <a:cs typeface="Arial" panose="020B0604020202020204" pitchFamily="34" charset="0"/>
            </a:endParaRP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already funds training programs that you may be eligible for</a:t>
            </a:r>
          </a:p>
          <a:p>
            <a:pPr marL="0" indent="0" eaLnBrk="0" fontAlgn="base" hangingPunct="0">
              <a:spcBef>
                <a:spcPct val="0"/>
              </a:spcBef>
              <a:spcAft>
                <a:spcPts val="600"/>
              </a:spcAft>
              <a:buClrTx/>
              <a:buSzTx/>
              <a:buNone/>
            </a:pPr>
            <a:endParaRPr lang="en-US" altLang="en-US" sz="1000" dirty="0" smtClean="0">
              <a:solidFill>
                <a:srgbClr val="000000"/>
              </a:solidFill>
              <a:latin typeface="+mn-lt"/>
              <a:cs typeface="Arial" panose="020B0604020202020204" pitchFamily="34" charset="0"/>
            </a:endParaRPr>
          </a:p>
          <a:p>
            <a:pPr eaLnBrk="0" fontAlgn="base" hangingPunct="0">
              <a:spcBef>
                <a:spcPct val="0"/>
              </a:spcBef>
              <a:spcAft>
                <a:spcPts val="600"/>
              </a:spcAft>
              <a:buClrTx/>
              <a:buSzTx/>
            </a:pPr>
            <a:r>
              <a:rPr lang="en-US" altLang="en-US" sz="2200" dirty="0" smtClean="0">
                <a:solidFill>
                  <a:srgbClr val="000000"/>
                </a:solidFill>
                <a:latin typeface="+mn-lt"/>
                <a:cs typeface="Arial" panose="020B0604020202020204" pitchFamily="34" charset="0"/>
              </a:rPr>
              <a:t>DOL is focused on increasing utilization of DOL and AJC services by veterans and their families and increasing employer engagement, resulting in better overall employment outcomes</a:t>
            </a:r>
          </a:p>
        </p:txBody>
      </p:sp>
      <p:pic>
        <p:nvPicPr>
          <p:cNvPr id="39941"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3765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Thank you!</a:t>
            </a:r>
          </a:p>
        </p:txBody>
      </p:sp>
      <p:sp>
        <p:nvSpPr>
          <p:cNvPr id="5" name="Rectangle 2"/>
          <p:cNvSpPr txBox="1">
            <a:spLocks noChangeArrowheads="1"/>
          </p:cNvSpPr>
          <p:nvPr/>
        </p:nvSpPr>
        <p:spPr bwMode="auto">
          <a:xfrm>
            <a:off x="685800" y="1905000"/>
            <a:ext cx="7772400" cy="2125662"/>
          </a:xfrm>
          <a:prstGeom prst="rect">
            <a:avLst/>
          </a:prstGeom>
          <a:solidFill>
            <a:srgbClr val="E0E3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pPr eaLnBrk="1" hangingPunct="1">
              <a:defRPr/>
            </a:pPr>
            <a:r>
              <a:rPr lang="en-US" altLang="en-US" b="1" i="1" kern="0" dirty="0" smtClean="0">
                <a:solidFill>
                  <a:srgbClr val="002060"/>
                </a:solidFill>
              </a:rPr>
              <a:t/>
            </a:r>
            <a:br>
              <a:rPr lang="en-US" altLang="en-US" b="1" i="1" kern="0" dirty="0" smtClean="0">
                <a:solidFill>
                  <a:srgbClr val="002060"/>
                </a:solidFill>
              </a:rPr>
            </a:br>
            <a:r>
              <a:rPr lang="en-US" altLang="en-US" b="1" i="1" kern="0" dirty="0" smtClean="0">
                <a:solidFill>
                  <a:srgbClr val="002060"/>
                </a:solidFill>
              </a:rPr>
              <a:t/>
            </a:r>
            <a:br>
              <a:rPr lang="en-US" altLang="en-US" b="1" i="1" kern="0" dirty="0" smtClean="0">
                <a:solidFill>
                  <a:srgbClr val="002060"/>
                </a:solidFill>
              </a:rPr>
            </a:br>
            <a:r>
              <a:rPr lang="en-US" altLang="en-US" b="1" i="1" kern="0" dirty="0" smtClean="0">
                <a:solidFill>
                  <a:srgbClr val="002060"/>
                </a:solidFill>
              </a:rPr>
              <a:t>Questions? </a:t>
            </a:r>
            <a:br>
              <a:rPr lang="en-US" altLang="en-US" b="1" i="1" kern="0" dirty="0" smtClean="0">
                <a:solidFill>
                  <a:srgbClr val="002060"/>
                </a:solidFill>
              </a:rPr>
            </a:br>
            <a:r>
              <a:rPr lang="en-US" altLang="en-US" b="1" i="1" kern="0" dirty="0" smtClean="0">
                <a:solidFill>
                  <a:srgbClr val="002060"/>
                </a:solidFill>
              </a:rPr>
              <a:t/>
            </a:r>
            <a:br>
              <a:rPr lang="en-US" altLang="en-US" b="1" i="1" kern="0" dirty="0" smtClean="0">
                <a:solidFill>
                  <a:srgbClr val="002060"/>
                </a:solidFill>
              </a:rPr>
            </a:br>
            <a:endParaRPr lang="en-US" altLang="en-US" sz="2800" b="1" i="1" kern="0" dirty="0" smtClean="0">
              <a:solidFill>
                <a:srgbClr val="002060"/>
              </a:solidFill>
            </a:endParaRPr>
          </a:p>
        </p:txBody>
      </p:sp>
      <p:pic>
        <p:nvPicPr>
          <p:cNvPr id="6" name="Picture 5" descr="us-department-of-labor-seal-150x150.png"/>
          <p:cNvPicPr>
            <a:picLocks noChangeAspect="1"/>
          </p:cNvPicPr>
          <p:nvPr/>
        </p:nvPicPr>
        <p:blipFill>
          <a:blip r:embed="rId3"/>
          <a:stretch>
            <a:fillRect/>
          </a:stretch>
        </p:blipFill>
        <p:spPr>
          <a:xfrm>
            <a:off x="341313" y="123825"/>
            <a:ext cx="877887" cy="877888"/>
          </a:xfrm>
          <a:prstGeom prst="rect">
            <a:avLst/>
          </a:prstGeom>
          <a:ln>
            <a:noFill/>
          </a:ln>
          <a:effectLst>
            <a:outerShdw blurRad="292100" dist="139700" dir="2700000" algn="tl" rotWithShape="0">
              <a:srgbClr val="333333">
                <a:alpha val="65000"/>
              </a:srgbClr>
            </a:outerShdw>
          </a:effectLst>
        </p:spPr>
      </p:pic>
      <p:sp>
        <p:nvSpPr>
          <p:cNvPr id="7" name="TextBox 1"/>
          <p:cNvSpPr txBox="1">
            <a:spLocks noChangeArrowheads="1"/>
          </p:cNvSpPr>
          <p:nvPr/>
        </p:nvSpPr>
        <p:spPr bwMode="auto">
          <a:xfrm>
            <a:off x="685800" y="4711403"/>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125000"/>
              <a:buFont typeface="Wingdings" pitchFamily="2" charset="2"/>
              <a:buChar char="§"/>
              <a:defRPr sz="3200">
                <a:solidFill>
                  <a:schemeClr val="tx1"/>
                </a:solidFill>
                <a:latin typeface="Cambria" pitchFamily="18" charset="0"/>
              </a:defRPr>
            </a:lvl1pPr>
            <a:lvl2pPr marL="742950" indent="-285750" eaLnBrk="0" hangingPunct="0">
              <a:spcBef>
                <a:spcPct val="20000"/>
              </a:spcBef>
              <a:buClr>
                <a:schemeClr val="accent2"/>
              </a:buClr>
              <a:buFont typeface="Arial" charset="0"/>
              <a:buChar char="–"/>
              <a:defRPr sz="2800">
                <a:solidFill>
                  <a:schemeClr val="tx1"/>
                </a:solidFill>
                <a:latin typeface="Cambria" pitchFamily="18" charset="0"/>
              </a:defRPr>
            </a:lvl2pPr>
            <a:lvl3pPr marL="1143000" indent="-228600" eaLnBrk="0" hangingPunct="0">
              <a:spcBef>
                <a:spcPct val="20000"/>
              </a:spcBef>
              <a:buChar char="•"/>
              <a:defRPr sz="2400">
                <a:solidFill>
                  <a:schemeClr val="tx1"/>
                </a:solidFill>
                <a:latin typeface="Candar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dirty="0" smtClean="0">
                <a:solidFill>
                  <a:srgbClr val="002060"/>
                </a:solidFill>
                <a:latin typeface="Arial" charset="0"/>
              </a:rPr>
              <a:t>www.dol.gov/vets</a:t>
            </a:r>
            <a:endParaRPr lang="en-US" altLang="en-US" sz="2400" dirty="0">
              <a:solidFill>
                <a:srgbClr val="00206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66800" y="3200400"/>
            <a:ext cx="1828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sz="2400" u="sng" dirty="0"/>
              <a:t>Vision</a:t>
            </a:r>
            <a:r>
              <a:rPr lang="en-US" sz="2400" dirty="0"/>
              <a:t>:  We will be the nationally recognized leader in helping veterans, service members and spouses find good jobs​.</a:t>
            </a:r>
          </a:p>
          <a:p>
            <a:pPr marL="0" indent="0">
              <a:buNone/>
            </a:pPr>
            <a:r>
              <a:rPr lang="en-US" sz="2400" dirty="0"/>
              <a:t> </a:t>
            </a:r>
          </a:p>
          <a:p>
            <a:pPr marL="0" indent="0">
              <a:buNone/>
            </a:pPr>
            <a:r>
              <a:rPr lang="en-US" sz="2400" u="sng" dirty="0"/>
              <a:t>Mission</a:t>
            </a:r>
            <a:r>
              <a:rPr lang="en-US" sz="2400" dirty="0"/>
              <a:t>:</a:t>
            </a:r>
            <a:r>
              <a:rPr lang="en-US" sz="2400" i="1" dirty="0"/>
              <a:t>  </a:t>
            </a:r>
            <a:r>
              <a:rPr lang="en-US" sz="2400" dirty="0"/>
              <a:t>We </a:t>
            </a:r>
            <a:r>
              <a:rPr lang="en-US" sz="2400" b="1" dirty="0"/>
              <a:t>prepare </a:t>
            </a:r>
            <a:r>
              <a:rPr lang="en-US" sz="2400" dirty="0"/>
              <a:t>America's veterans, service members and their spouses, for meaningful careers, </a:t>
            </a:r>
            <a:r>
              <a:rPr lang="en-US" sz="2400" b="1" dirty="0"/>
              <a:t>provide</a:t>
            </a:r>
            <a:r>
              <a:rPr lang="en-US" sz="2400" dirty="0"/>
              <a:t> them with employment resources and expertise, </a:t>
            </a:r>
            <a:r>
              <a:rPr lang="en-US" sz="2400" b="1" dirty="0"/>
              <a:t>protect</a:t>
            </a:r>
            <a:r>
              <a:rPr lang="en-US" sz="2400" dirty="0"/>
              <a:t> their employment rights and </a:t>
            </a:r>
            <a:r>
              <a:rPr lang="en-US" sz="2400" b="1" dirty="0"/>
              <a:t>promote</a:t>
            </a:r>
            <a:r>
              <a:rPr lang="en-US" sz="2400" dirty="0"/>
              <a:t> their employment opportunities.</a:t>
            </a:r>
          </a:p>
          <a:p>
            <a:pPr marL="0" indent="0">
              <a:buNone/>
            </a:pPr>
            <a:endParaRPr lang="en-US" sz="1800" dirty="0"/>
          </a:p>
        </p:txBody>
      </p:sp>
      <p:sp>
        <p:nvSpPr>
          <p:cNvPr id="5" name="TextBox 4"/>
          <p:cNvSpPr txBox="1"/>
          <p:nvPr/>
        </p:nvSpPr>
        <p:spPr>
          <a:xfrm>
            <a:off x="1573530" y="5715000"/>
            <a:ext cx="5867400" cy="584775"/>
          </a:xfrm>
          <a:prstGeom prst="rect">
            <a:avLst/>
          </a:prstGeom>
          <a:solidFill>
            <a:schemeClr val="accent2">
              <a:lumMod val="20000"/>
              <a:lumOff val="80000"/>
            </a:schemeClr>
          </a:solidFill>
          <a:ln w="22225" cmpd="sng">
            <a:solidFill>
              <a:schemeClr val="accent2"/>
            </a:solidFill>
          </a:ln>
        </p:spPr>
        <p:txBody>
          <a:bodyPr wrap="square" rtlCol="0">
            <a:spAutoFit/>
          </a:bodyPr>
          <a:lstStyle/>
          <a:p>
            <a:pPr algn="ctr"/>
            <a:r>
              <a:rPr lang="en-US" sz="3200" b="1" i="1" dirty="0" smtClean="0">
                <a:latin typeface="+mj-lt"/>
              </a:rPr>
              <a:t>We are here to help!</a:t>
            </a:r>
            <a:endParaRPr lang="en-US" sz="3200" b="1" i="1" dirty="0">
              <a:latin typeface="+mj-lt"/>
            </a:endParaRPr>
          </a:p>
        </p:txBody>
      </p:sp>
      <p:sp>
        <p:nvSpPr>
          <p:cNvPr id="4" name="Title 3"/>
          <p:cNvSpPr>
            <a:spLocks noGrp="1"/>
          </p:cNvSpPr>
          <p:nvPr>
            <p:ph type="title"/>
          </p:nvPr>
        </p:nvSpPr>
        <p:spPr/>
        <p:txBody>
          <a:bodyPr/>
          <a:lstStyle/>
          <a:p>
            <a:endParaRPr lang="en-US" dirty="0"/>
          </a:p>
        </p:txBody>
      </p:sp>
      <p:sp>
        <p:nvSpPr>
          <p:cNvPr id="7" name="Title 5"/>
          <p:cNvSpPr txBox="1">
            <a:spLocks/>
          </p:cNvSpPr>
          <p:nvPr/>
        </p:nvSpPr>
        <p:spPr bwMode="auto">
          <a:xfrm>
            <a:off x="0" y="0"/>
            <a:ext cx="9144000" cy="1219200"/>
          </a:xfrm>
          <a:prstGeom prst="rect">
            <a:avLst/>
          </a:prstGeom>
          <a:solidFill>
            <a:srgbClr val="E0E3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r>
              <a:rPr lang="en-US" altLang="en-US" sz="4000" b="1" kern="0" dirty="0" smtClean="0"/>
              <a:t>     </a:t>
            </a:r>
            <a:r>
              <a:rPr lang="en-US" altLang="en-US" sz="4000" b="1" i="1" kern="0" dirty="0" smtClean="0"/>
              <a:t>DOL VETS’ Vision and Mission</a:t>
            </a:r>
            <a:endParaRPr lang="en-US" altLang="en-US" sz="4000" i="1" kern="0" dirty="0" smtClean="0"/>
          </a:p>
        </p:txBody>
      </p:sp>
      <p:pic>
        <p:nvPicPr>
          <p:cNvPr id="8"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210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fontAlgn="base">
              <a:spcBef>
                <a:spcPct val="0"/>
              </a:spcBef>
              <a:spcAft>
                <a:spcPct val="0"/>
              </a:spcAft>
              <a:buClrTx/>
              <a:buSzTx/>
              <a:buFontTx/>
              <a:buNone/>
            </a:pPr>
            <a:endParaRPr lang="en-US" altLang="en-US" sz="1800" smtClean="0">
              <a:solidFill>
                <a:srgbClr val="000000"/>
              </a:solidFill>
              <a:latin typeface="Calibri" pitchFamily="-1" charset="0"/>
              <a:cs typeface="Arial" charset="0"/>
            </a:endParaRPr>
          </a:p>
        </p:txBody>
      </p:sp>
      <p:sp>
        <p:nvSpPr>
          <p:cNvPr id="12291" name="Rectangle 4"/>
          <p:cNvSpPr>
            <a:spLocks noChangeArrowheads="1"/>
          </p:cNvSpPr>
          <p:nvPr/>
        </p:nvSpPr>
        <p:spPr bwMode="auto">
          <a:xfrm>
            <a:off x="0"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fontAlgn="base">
              <a:spcBef>
                <a:spcPct val="0"/>
              </a:spcBef>
              <a:spcAft>
                <a:spcPct val="0"/>
              </a:spcAft>
              <a:buClrTx/>
              <a:buSzTx/>
              <a:buFontTx/>
              <a:buNone/>
            </a:pPr>
            <a:endParaRPr lang="en-US" altLang="en-US" sz="1800" smtClean="0">
              <a:solidFill>
                <a:srgbClr val="000000"/>
              </a:solidFill>
              <a:latin typeface="Calibri" pitchFamily="-1" charset="0"/>
              <a:cs typeface="Arial" charset="0"/>
            </a:endParaRPr>
          </a:p>
        </p:txBody>
      </p:sp>
      <p:sp>
        <p:nvSpPr>
          <p:cNvPr id="12292" name="TextBox 1"/>
          <p:cNvSpPr txBox="1">
            <a:spLocks noChangeArrowheads="1"/>
          </p:cNvSpPr>
          <p:nvPr/>
        </p:nvSpPr>
        <p:spPr bwMode="auto">
          <a:xfrm>
            <a:off x="152400" y="1198553"/>
            <a:ext cx="5486400" cy="603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628650" indent="-171450">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fontAlgn="base">
              <a:spcBef>
                <a:spcPts val="200"/>
              </a:spcBef>
              <a:spcAft>
                <a:spcPts val="200"/>
              </a:spcAft>
              <a:buClrTx/>
              <a:buSzTx/>
            </a:pPr>
            <a:r>
              <a:rPr lang="en-US" altLang="en-US" sz="1400" b="1" dirty="0" smtClean="0">
                <a:solidFill>
                  <a:srgbClr val="000000"/>
                </a:solidFill>
              </a:rPr>
              <a:t>Veterans’ Employment and Training Service (VETS)</a:t>
            </a:r>
          </a:p>
          <a:p>
            <a:pPr lvl="1" fontAlgn="base">
              <a:spcBef>
                <a:spcPct val="0"/>
              </a:spcBef>
              <a:spcAft>
                <a:spcPts val="300"/>
              </a:spcAft>
              <a:buClrTx/>
              <a:buFont typeface="Courier New" pitchFamily="49" charset="0"/>
              <a:buChar char="o"/>
            </a:pPr>
            <a:r>
              <a:rPr lang="en-US" altLang="en-US" sz="1200" dirty="0" smtClean="0">
                <a:solidFill>
                  <a:srgbClr val="000000"/>
                </a:solidFill>
              </a:rPr>
              <a:t>Coordinates Agency efforts </a:t>
            </a:r>
          </a:p>
          <a:p>
            <a:pPr fontAlgn="base">
              <a:spcBef>
                <a:spcPts val="300"/>
              </a:spcBef>
              <a:spcAft>
                <a:spcPts val="300"/>
              </a:spcAft>
              <a:buClrTx/>
              <a:buSzTx/>
            </a:pPr>
            <a:r>
              <a:rPr lang="en-US" altLang="en-US" sz="1400" b="1" dirty="0" smtClean="0">
                <a:solidFill>
                  <a:srgbClr val="000000"/>
                </a:solidFill>
              </a:rPr>
              <a:t>Employment &amp; Training Administration (ETA)</a:t>
            </a:r>
          </a:p>
          <a:p>
            <a:pPr lvl="1" fontAlgn="base">
              <a:spcBef>
                <a:spcPct val="0"/>
              </a:spcBef>
              <a:spcAft>
                <a:spcPts val="300"/>
              </a:spcAft>
              <a:buClrTx/>
              <a:buFont typeface="Courier New" pitchFamily="49" charset="0"/>
              <a:buChar char="o"/>
            </a:pPr>
            <a:r>
              <a:rPr lang="en-US" altLang="en-US" sz="1200" dirty="0" smtClean="0">
                <a:solidFill>
                  <a:srgbClr val="000000"/>
                </a:solidFill>
              </a:rPr>
              <a:t>National Workforce System (AJCs)</a:t>
            </a:r>
          </a:p>
          <a:p>
            <a:pPr lvl="1" fontAlgn="base">
              <a:spcBef>
                <a:spcPct val="0"/>
              </a:spcBef>
              <a:spcAft>
                <a:spcPts val="300"/>
              </a:spcAft>
              <a:buClrTx/>
              <a:buFont typeface="Courier New" pitchFamily="49" charset="0"/>
              <a:buChar char="o"/>
            </a:pPr>
            <a:r>
              <a:rPr lang="en-US" altLang="en-US" sz="1200" dirty="0" smtClean="0">
                <a:solidFill>
                  <a:srgbClr val="000000"/>
                </a:solidFill>
              </a:rPr>
              <a:t>UCX, Office of Apprenticeship, WIOA, Grants</a:t>
            </a:r>
          </a:p>
          <a:p>
            <a:pPr fontAlgn="base">
              <a:spcBef>
                <a:spcPts val="300"/>
              </a:spcBef>
              <a:spcAft>
                <a:spcPts val="300"/>
              </a:spcAft>
              <a:buClrTx/>
              <a:buSzTx/>
            </a:pPr>
            <a:r>
              <a:rPr lang="en-US" altLang="en-US" sz="1400" b="1" dirty="0" smtClean="0">
                <a:solidFill>
                  <a:srgbClr val="000000"/>
                </a:solidFill>
              </a:rPr>
              <a:t>Office of the Solicitor (SOL) </a:t>
            </a:r>
          </a:p>
          <a:p>
            <a:pPr lvl="1" fontAlgn="base">
              <a:spcBef>
                <a:spcPct val="0"/>
              </a:spcBef>
              <a:spcAft>
                <a:spcPts val="300"/>
              </a:spcAft>
              <a:buClrTx/>
              <a:buFont typeface="Courier New" pitchFamily="49" charset="0"/>
              <a:buChar char="o"/>
            </a:pPr>
            <a:r>
              <a:rPr lang="en-US" altLang="en-US" sz="1200" dirty="0" smtClean="0">
                <a:solidFill>
                  <a:srgbClr val="000000"/>
                </a:solidFill>
              </a:rPr>
              <a:t>Employment law expertise including enforcement in U.S. veteran discrimination cases. </a:t>
            </a:r>
          </a:p>
          <a:p>
            <a:pPr fontAlgn="base">
              <a:spcBef>
                <a:spcPts val="300"/>
              </a:spcBef>
              <a:spcAft>
                <a:spcPts val="300"/>
              </a:spcAft>
              <a:buClrTx/>
              <a:buSzTx/>
            </a:pPr>
            <a:r>
              <a:rPr lang="en-US" altLang="en-US" sz="1400" b="1" dirty="0" smtClean="0">
                <a:solidFill>
                  <a:srgbClr val="000000"/>
                </a:solidFill>
              </a:rPr>
              <a:t>Bureau of Labor Statistics (BLS)</a:t>
            </a:r>
          </a:p>
          <a:p>
            <a:pPr lvl="1" fontAlgn="base">
              <a:spcBef>
                <a:spcPct val="0"/>
              </a:spcBef>
              <a:spcAft>
                <a:spcPts val="300"/>
              </a:spcAft>
              <a:buClrTx/>
              <a:buFont typeface="Courier New" pitchFamily="49" charset="0"/>
              <a:buChar char="o"/>
            </a:pPr>
            <a:r>
              <a:rPr lang="en-US" altLang="en-US" sz="1200" dirty="0" smtClean="0">
                <a:solidFill>
                  <a:srgbClr val="000000"/>
                </a:solidFill>
              </a:rPr>
              <a:t>Continuously monitors and analyzes U.S. veteran employment statistics </a:t>
            </a:r>
          </a:p>
          <a:p>
            <a:pPr fontAlgn="base">
              <a:spcBef>
                <a:spcPts val="300"/>
              </a:spcBef>
              <a:spcAft>
                <a:spcPts val="300"/>
              </a:spcAft>
              <a:buClrTx/>
              <a:buSzTx/>
            </a:pPr>
            <a:r>
              <a:rPr lang="en-US" altLang="en-US" sz="1400" b="1" dirty="0" smtClean="0">
                <a:solidFill>
                  <a:srgbClr val="000000"/>
                </a:solidFill>
              </a:rPr>
              <a:t>Chief Evaluation Officer (CEO)</a:t>
            </a:r>
          </a:p>
          <a:p>
            <a:pPr lvl="1" fontAlgn="base">
              <a:spcBef>
                <a:spcPct val="0"/>
              </a:spcBef>
              <a:spcAft>
                <a:spcPts val="300"/>
              </a:spcAft>
              <a:buClrTx/>
              <a:buFont typeface="Courier New" pitchFamily="49" charset="0"/>
              <a:buChar char="o"/>
            </a:pPr>
            <a:r>
              <a:rPr lang="en-US" altLang="en-US" sz="1200" dirty="0" smtClean="0">
                <a:solidFill>
                  <a:srgbClr val="000000"/>
                </a:solidFill>
              </a:rPr>
              <a:t>Evaluates effectiveness /efficiency of Veteran employment programs</a:t>
            </a:r>
          </a:p>
          <a:p>
            <a:pPr fontAlgn="base">
              <a:spcBef>
                <a:spcPts val="300"/>
              </a:spcBef>
              <a:spcAft>
                <a:spcPts val="300"/>
              </a:spcAft>
              <a:buClrTx/>
              <a:buSzTx/>
            </a:pPr>
            <a:r>
              <a:rPr lang="en-US" altLang="en-US" sz="1400" b="1" dirty="0" smtClean="0">
                <a:solidFill>
                  <a:srgbClr val="000000"/>
                </a:solidFill>
              </a:rPr>
              <a:t>Office of Disability Employment Policy (ODEP)</a:t>
            </a:r>
          </a:p>
          <a:p>
            <a:pPr lvl="1" fontAlgn="base">
              <a:spcBef>
                <a:spcPct val="0"/>
              </a:spcBef>
              <a:spcAft>
                <a:spcPts val="300"/>
              </a:spcAft>
              <a:buClrTx/>
              <a:buFont typeface="Courier New" pitchFamily="49" charset="0"/>
              <a:buChar char="o"/>
            </a:pPr>
            <a:r>
              <a:rPr lang="en-US" altLang="en-US" sz="1200" dirty="0" smtClean="0">
                <a:solidFill>
                  <a:srgbClr val="000000"/>
                </a:solidFill>
              </a:rPr>
              <a:t>Focuses on disability-related policies that benefit veterans</a:t>
            </a:r>
          </a:p>
          <a:p>
            <a:pPr fontAlgn="base">
              <a:spcBef>
                <a:spcPts val="300"/>
              </a:spcBef>
              <a:spcAft>
                <a:spcPts val="300"/>
              </a:spcAft>
              <a:buClrTx/>
              <a:buSzTx/>
            </a:pPr>
            <a:r>
              <a:rPr lang="en-US" altLang="en-US" sz="1400" b="1" dirty="0" smtClean="0">
                <a:solidFill>
                  <a:srgbClr val="000000"/>
                </a:solidFill>
              </a:rPr>
              <a:t>Office of Federal  Contract Compliance Programs (OFCCP)</a:t>
            </a:r>
          </a:p>
          <a:p>
            <a:pPr lvl="1" fontAlgn="base">
              <a:spcBef>
                <a:spcPct val="0"/>
              </a:spcBef>
              <a:spcAft>
                <a:spcPts val="300"/>
              </a:spcAft>
              <a:buClrTx/>
              <a:buFont typeface="Courier New" pitchFamily="49" charset="0"/>
              <a:buChar char="o"/>
            </a:pPr>
            <a:r>
              <a:rPr lang="en-US" altLang="en-US" sz="1200" dirty="0" smtClean="0">
                <a:solidFill>
                  <a:srgbClr val="000000"/>
                </a:solidFill>
              </a:rPr>
              <a:t>Affirmative action provisions of VEVRAA</a:t>
            </a:r>
            <a:endParaRPr lang="en-US" altLang="en-US" sz="1200" b="1" dirty="0" smtClean="0">
              <a:solidFill>
                <a:srgbClr val="000000"/>
              </a:solidFill>
            </a:endParaRPr>
          </a:p>
          <a:p>
            <a:pPr fontAlgn="base">
              <a:spcBef>
                <a:spcPts val="300"/>
              </a:spcBef>
              <a:spcAft>
                <a:spcPts val="300"/>
              </a:spcAft>
              <a:buClrTx/>
              <a:buSzTx/>
            </a:pPr>
            <a:r>
              <a:rPr lang="en-US" altLang="en-US" sz="1400" b="1" dirty="0" smtClean="0">
                <a:solidFill>
                  <a:srgbClr val="000000"/>
                </a:solidFill>
              </a:rPr>
              <a:t>Woman’s Bureau (WB)</a:t>
            </a:r>
          </a:p>
          <a:p>
            <a:pPr lvl="1" fontAlgn="base">
              <a:spcBef>
                <a:spcPct val="0"/>
              </a:spcBef>
              <a:spcAft>
                <a:spcPts val="300"/>
              </a:spcAft>
              <a:buClrTx/>
              <a:buFont typeface="Courier New" pitchFamily="49" charset="0"/>
              <a:buChar char="o"/>
            </a:pPr>
            <a:r>
              <a:rPr lang="en-US" altLang="en-US" sz="1200" dirty="0" smtClean="0">
                <a:solidFill>
                  <a:srgbClr val="000000"/>
                </a:solidFill>
              </a:rPr>
              <a:t>Develops policies, advocates for equality and economic security and promotes quality work environments for working women/veterans</a:t>
            </a:r>
          </a:p>
          <a:p>
            <a:pPr fontAlgn="base">
              <a:spcBef>
                <a:spcPts val="300"/>
              </a:spcBef>
              <a:spcAft>
                <a:spcPts val="300"/>
              </a:spcAft>
              <a:buClrTx/>
              <a:buSzTx/>
            </a:pPr>
            <a:r>
              <a:rPr lang="en-US" altLang="en-US" sz="1400" b="1" dirty="0" smtClean="0">
                <a:solidFill>
                  <a:srgbClr val="000000"/>
                </a:solidFill>
              </a:rPr>
              <a:t>Wage and Hour Division (WHD)</a:t>
            </a:r>
          </a:p>
          <a:p>
            <a:pPr lvl="1" fontAlgn="base">
              <a:spcBef>
                <a:spcPct val="0"/>
              </a:spcBef>
              <a:spcAft>
                <a:spcPts val="300"/>
              </a:spcAft>
              <a:buClrTx/>
              <a:buFont typeface="Courier New" pitchFamily="49" charset="0"/>
              <a:buChar char="o"/>
            </a:pPr>
            <a:r>
              <a:rPr lang="en-US" altLang="en-US" sz="1200" dirty="0" smtClean="0">
                <a:solidFill>
                  <a:srgbClr val="000000"/>
                </a:solidFill>
              </a:rPr>
              <a:t>Military Family Leave (FMLA)</a:t>
            </a:r>
          </a:p>
          <a:p>
            <a:pPr fontAlgn="base">
              <a:spcBef>
                <a:spcPct val="0"/>
              </a:spcBef>
              <a:spcAft>
                <a:spcPts val="300"/>
              </a:spcAft>
              <a:buClrTx/>
            </a:pPr>
            <a:r>
              <a:rPr lang="en-US" altLang="en-US" sz="1400" b="1" dirty="0" smtClean="0">
                <a:solidFill>
                  <a:srgbClr val="000000"/>
                </a:solidFill>
              </a:rPr>
              <a:t>Employee Benefits Security Administration (EBSA)</a:t>
            </a:r>
          </a:p>
          <a:p>
            <a:pPr lvl="1" fontAlgn="base">
              <a:spcBef>
                <a:spcPct val="0"/>
              </a:spcBef>
              <a:spcAft>
                <a:spcPts val="300"/>
              </a:spcAft>
              <a:buClrTx/>
              <a:buFont typeface="Courier New" panose="02070309020205020404" pitchFamily="49" charset="0"/>
              <a:buChar char="o"/>
            </a:pPr>
            <a:r>
              <a:rPr lang="en-US" altLang="en-US" sz="1200" dirty="0" smtClean="0">
                <a:solidFill>
                  <a:srgbClr val="000000"/>
                </a:solidFill>
              </a:rPr>
              <a:t>Financial literacy/military retirement structure</a:t>
            </a:r>
          </a:p>
          <a:p>
            <a:pPr lvl="1" fontAlgn="base">
              <a:spcBef>
                <a:spcPts val="300"/>
              </a:spcBef>
              <a:spcAft>
                <a:spcPts val="300"/>
              </a:spcAft>
              <a:buClrTx/>
              <a:buFont typeface="Courier New" pitchFamily="49" charset="0"/>
              <a:buChar char="o"/>
            </a:pPr>
            <a:endParaRPr lang="en-US" altLang="en-US" sz="1400" dirty="0" smtClean="0">
              <a:solidFill>
                <a:srgbClr val="000000"/>
              </a:solidFill>
            </a:endParaRPr>
          </a:p>
        </p:txBody>
      </p:sp>
      <p:sp>
        <p:nvSpPr>
          <p:cNvPr id="44038" name="Title 1"/>
          <p:cNvSpPr txBox="1">
            <a:spLocks/>
          </p:cNvSpPr>
          <p:nvPr/>
        </p:nvSpPr>
        <p:spPr bwMode="auto">
          <a:xfrm>
            <a:off x="6096000" y="1619250"/>
            <a:ext cx="2457450" cy="638175"/>
          </a:xfrm>
          <a:prstGeom prst="rect">
            <a:avLst/>
          </a:prstGeom>
          <a:solidFill>
            <a:schemeClr val="accent6">
              <a:lumMod val="20000"/>
              <a:lumOff val="80000"/>
            </a:schemeClr>
          </a:solidFill>
          <a:ln w="3175">
            <a:solidFill>
              <a:schemeClr val="tx1"/>
            </a:solidFill>
            <a:miter lim="800000"/>
            <a:headEnd/>
            <a:tailEnd/>
          </a:ln>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fontAlgn="base">
              <a:spcBef>
                <a:spcPct val="0"/>
              </a:spcBef>
              <a:spcAft>
                <a:spcPct val="0"/>
              </a:spcAft>
              <a:defRPr/>
            </a:pPr>
            <a:r>
              <a:rPr lang="en-US" altLang="en-US" sz="1200" b="1" smtClean="0">
                <a:solidFill>
                  <a:srgbClr val="000000"/>
                </a:solidFill>
                <a:latin typeface="Calibri" pitchFamily="-1" charset="0"/>
                <a:cs typeface="Arial" charset="0"/>
              </a:rPr>
              <a:t>DOL’s intense and extensive interoperability across all DOL agencies</a:t>
            </a:r>
          </a:p>
        </p:txBody>
      </p:sp>
      <p:sp>
        <p:nvSpPr>
          <p:cNvPr id="14" name="Rectangle 5"/>
          <p:cNvSpPr txBox="1">
            <a:spLocks noChangeArrowheads="1"/>
          </p:cNvSpPr>
          <p:nvPr/>
        </p:nvSpPr>
        <p:spPr bwMode="auto">
          <a:xfrm>
            <a:off x="0" y="0"/>
            <a:ext cx="9144000" cy="1219200"/>
          </a:xfrm>
          <a:prstGeom prst="rect">
            <a:avLst/>
          </a:prstGeom>
          <a:solidFill>
            <a:srgbClr val="E0E3EE"/>
          </a:solidFill>
          <a:ln>
            <a:noFill/>
          </a:ln>
          <a:effectLs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pPr eaLnBrk="1" hangingPunct="1">
              <a:defRPr/>
            </a:pPr>
            <a:r>
              <a:rPr lang="en-US" altLang="en-US" sz="4000" b="1" i="1" kern="0" dirty="0" smtClean="0">
                <a:solidFill>
                  <a:srgbClr val="333399"/>
                </a:solidFill>
              </a:rPr>
              <a:t>    Integrated approach to </a:t>
            </a:r>
            <a:r>
              <a:rPr lang="en-US" altLang="en-US" sz="4000" b="1" i="1" kern="0" dirty="0">
                <a:solidFill>
                  <a:srgbClr val="333399"/>
                </a:solidFill>
              </a:rPr>
              <a:t>s</a:t>
            </a:r>
            <a:r>
              <a:rPr lang="en-US" altLang="en-US" sz="4000" b="1" i="1" kern="0" dirty="0" smtClean="0">
                <a:solidFill>
                  <a:srgbClr val="333399"/>
                </a:solidFill>
              </a:rPr>
              <a:t>erving           veterans and their families</a:t>
            </a:r>
          </a:p>
        </p:txBody>
      </p:sp>
      <p:pic>
        <p:nvPicPr>
          <p:cNvPr id="15" name="Picture 14" descr="us-department-of-labor-seal-150x150.png"/>
          <p:cNvPicPr>
            <a:picLocks noChangeAspect="1"/>
          </p:cNvPicPr>
          <p:nvPr/>
        </p:nvPicPr>
        <p:blipFill>
          <a:blip r:embed="rId3"/>
          <a:srcRect/>
          <a:stretch>
            <a:fillRect/>
          </a:stretch>
        </p:blipFill>
        <p:spPr bwMode="auto">
          <a:xfrm>
            <a:off x="171450" y="152400"/>
            <a:ext cx="877888" cy="8778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2514600"/>
            <a:ext cx="3810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6096000" y="5883275"/>
            <a:ext cx="2457450" cy="638175"/>
          </a:xfrm>
          <a:prstGeom prst="rect">
            <a:avLst/>
          </a:prstGeom>
          <a:solidFill>
            <a:schemeClr val="accent6">
              <a:lumMod val="20000"/>
              <a:lumOff val="80000"/>
            </a:schemeClr>
          </a:solidFill>
          <a:ln w="3175">
            <a:solidFill>
              <a:schemeClr val="tx1"/>
            </a:solidFill>
            <a:miter lim="800000"/>
            <a:headEnd/>
            <a:tailEnd/>
          </a:ln>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fontAlgn="base">
              <a:spcBef>
                <a:spcPct val="0"/>
              </a:spcBef>
              <a:spcAft>
                <a:spcPct val="0"/>
              </a:spcAft>
              <a:defRPr/>
            </a:pPr>
            <a:r>
              <a:rPr lang="en-US" altLang="en-US" sz="1200" b="1" dirty="0" smtClean="0">
                <a:solidFill>
                  <a:srgbClr val="000000"/>
                </a:solidFill>
                <a:latin typeface="Calibri" pitchFamily="-1" charset="0"/>
                <a:cs typeface="Arial" charset="0"/>
              </a:rPr>
              <a:t>Regional Locations: </a:t>
            </a:r>
          </a:p>
          <a:p>
            <a:pPr algn="ctr" fontAlgn="base">
              <a:spcBef>
                <a:spcPct val="0"/>
              </a:spcBef>
              <a:spcAft>
                <a:spcPct val="0"/>
              </a:spcAft>
              <a:defRPr/>
            </a:pPr>
            <a:r>
              <a:rPr lang="en-US" altLang="en-US" sz="1200" b="1" dirty="0" smtClean="0">
                <a:solidFill>
                  <a:srgbClr val="000000"/>
                </a:solidFill>
                <a:latin typeface="Calibri" pitchFamily="-1" charset="0"/>
                <a:cs typeface="Arial" charset="0"/>
              </a:rPr>
              <a:t>Atlanta, Boston, Chicago, Dallas, Philadelphia, San Francisco</a:t>
            </a:r>
          </a:p>
        </p:txBody>
      </p:sp>
    </p:spTree>
    <p:extLst>
      <p:ext uri="{BB962C8B-B14F-4D97-AF65-F5344CB8AC3E}">
        <p14:creationId xmlns:p14="http://schemas.microsoft.com/office/powerpoint/2010/main" val="23979955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0" y="0"/>
            <a:ext cx="9144000" cy="1179513"/>
          </a:xfrm>
        </p:spPr>
        <p:txBody>
          <a:bodyPr/>
          <a:lstStyle/>
          <a:p>
            <a:r>
              <a:rPr lang="en-US" altLang="en-US" sz="3600" b="1" i="1" dirty="0" smtClean="0"/>
              <a:t>           American Job Centers (AJCs) = 2,473</a:t>
            </a:r>
            <a:r>
              <a:rPr lang="en-US" altLang="en-US" sz="3200" b="1" i="1" dirty="0" smtClean="0"/>
              <a:t>     </a:t>
            </a:r>
            <a:endParaRPr lang="en-US" altLang="en-US" dirty="0" smtClean="0"/>
          </a:p>
        </p:txBody>
      </p:sp>
      <p:pic>
        <p:nvPicPr>
          <p:cNvPr id="8" name="Picture 7" descr="us-department-of-labor-seal-150x150.png"/>
          <p:cNvPicPr>
            <a:picLocks noChangeAspect="1"/>
          </p:cNvPicPr>
          <p:nvPr/>
        </p:nvPicPr>
        <p:blipFill>
          <a:blip r:embed="rId3"/>
          <a:srcRect/>
          <a:stretch>
            <a:fillRect/>
          </a:stretch>
        </p:blipFill>
        <p:spPr bwMode="auto">
          <a:xfrm>
            <a:off x="142875" y="133350"/>
            <a:ext cx="877888" cy="8778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41275" y="1143000"/>
            <a:ext cx="91027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37931725" indent="-37474525">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eaLnBrk="0" fontAlgn="base" hangingPunct="0">
              <a:spcBef>
                <a:spcPct val="0"/>
              </a:spcBef>
              <a:spcAft>
                <a:spcPct val="0"/>
              </a:spcAft>
              <a:buClrTx/>
              <a:buSzTx/>
              <a:buFontTx/>
              <a:buNone/>
            </a:pPr>
            <a:r>
              <a:rPr lang="en-US" altLang="en-US" sz="1800" b="1" smtClean="0">
                <a:solidFill>
                  <a:srgbClr val="002060"/>
                </a:solidFill>
                <a:latin typeface="Arial" charset="0"/>
                <a:hlinkClick r:id="rId4"/>
              </a:rPr>
              <a:t>www.servicelocator.org</a:t>
            </a:r>
            <a:endParaRPr lang="en-US" altLang="en-US" sz="1800" b="1" smtClean="0">
              <a:solidFill>
                <a:srgbClr val="002060"/>
              </a:solidFill>
              <a:latin typeface="Arial" charset="0"/>
            </a:endParaRPr>
          </a:p>
        </p:txBody>
      </p:sp>
      <p:pic>
        <p:nvPicPr>
          <p:cNvPr id="1536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12888"/>
            <a:ext cx="91440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28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219200"/>
          </a:xfrm>
          <a:prstGeom prst="rect">
            <a:avLst/>
          </a:prstGeom>
          <a:solidFill>
            <a:srgbClr val="E0E3EE"/>
          </a:solidFill>
          <a:ln>
            <a:noFill/>
          </a:ln>
          <a:effectLs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pPr eaLnBrk="1" hangingPunct="1">
              <a:defRPr/>
            </a:pPr>
            <a:r>
              <a:rPr lang="en-US" altLang="en-US" b="1" i="1" kern="0" dirty="0" smtClean="0">
                <a:solidFill>
                  <a:srgbClr val="333399"/>
                </a:solidFill>
              </a:rPr>
              <a:t>Service Locator.org</a:t>
            </a:r>
          </a:p>
        </p:txBody>
      </p:sp>
      <p:pic>
        <p:nvPicPr>
          <p:cNvPr id="6" name="Picture 5" descr="us-department-of-labor-seal-150x150.png"/>
          <p:cNvPicPr>
            <a:picLocks noChangeAspect="1"/>
          </p:cNvPicPr>
          <p:nvPr/>
        </p:nvPicPr>
        <p:blipFill>
          <a:blip r:embed="rId3"/>
          <a:srcRect/>
          <a:stretch>
            <a:fillRect/>
          </a:stretch>
        </p:blipFill>
        <p:spPr bwMode="auto">
          <a:xfrm>
            <a:off x="207963" y="171450"/>
            <a:ext cx="877887" cy="8778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1" y="0"/>
            <a:ext cx="9105899"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087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219200"/>
          </a:xfrm>
          <a:prstGeom prst="rect">
            <a:avLst/>
          </a:prstGeom>
          <a:solidFill>
            <a:srgbClr val="E0E3EE"/>
          </a:solidFill>
          <a:ln>
            <a:noFill/>
          </a:ln>
          <a:effectLst/>
          <a:extLst/>
        </p:spPr>
        <p:txBody>
          <a:bodyPr anchor="ct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mbria" pitchFamily="18" charset="0"/>
              </a:defRPr>
            </a:lvl2pPr>
            <a:lvl3pPr algn="ctr" rtl="0" eaLnBrk="0" fontAlgn="base" hangingPunct="0">
              <a:spcBef>
                <a:spcPct val="0"/>
              </a:spcBef>
              <a:spcAft>
                <a:spcPct val="0"/>
              </a:spcAft>
              <a:defRPr sz="4400">
                <a:solidFill>
                  <a:schemeClr val="accent2"/>
                </a:solidFill>
                <a:latin typeface="Cambria" pitchFamily="18" charset="0"/>
              </a:defRPr>
            </a:lvl3pPr>
            <a:lvl4pPr algn="ctr" rtl="0" eaLnBrk="0" fontAlgn="base" hangingPunct="0">
              <a:spcBef>
                <a:spcPct val="0"/>
              </a:spcBef>
              <a:spcAft>
                <a:spcPct val="0"/>
              </a:spcAft>
              <a:defRPr sz="4400">
                <a:solidFill>
                  <a:schemeClr val="accent2"/>
                </a:solidFill>
                <a:latin typeface="Cambria" pitchFamily="18" charset="0"/>
              </a:defRPr>
            </a:lvl4pPr>
            <a:lvl5pPr algn="ctr" rtl="0" eaLnBrk="0" fontAlgn="base" hangingPunct="0">
              <a:spcBef>
                <a:spcPct val="0"/>
              </a:spcBef>
              <a:spcAft>
                <a:spcPct val="0"/>
              </a:spcAft>
              <a:defRPr sz="4400">
                <a:solidFill>
                  <a:schemeClr val="accent2"/>
                </a:solidFill>
                <a:latin typeface="Cambria" pitchFamily="18" charset="0"/>
              </a:defRPr>
            </a:lvl5pPr>
            <a:lvl6pPr marL="457200" algn="ctr" rtl="0" fontAlgn="base">
              <a:spcBef>
                <a:spcPct val="0"/>
              </a:spcBef>
              <a:spcAft>
                <a:spcPct val="0"/>
              </a:spcAft>
              <a:defRPr sz="4400">
                <a:solidFill>
                  <a:schemeClr val="accent2"/>
                </a:solidFill>
                <a:latin typeface="Cambria" pitchFamily="18" charset="0"/>
              </a:defRPr>
            </a:lvl6pPr>
            <a:lvl7pPr marL="914400" algn="ctr" rtl="0" fontAlgn="base">
              <a:spcBef>
                <a:spcPct val="0"/>
              </a:spcBef>
              <a:spcAft>
                <a:spcPct val="0"/>
              </a:spcAft>
              <a:defRPr sz="4400">
                <a:solidFill>
                  <a:schemeClr val="accent2"/>
                </a:solidFill>
                <a:latin typeface="Cambria" pitchFamily="18" charset="0"/>
              </a:defRPr>
            </a:lvl7pPr>
            <a:lvl8pPr marL="1371600" algn="ctr" rtl="0" fontAlgn="base">
              <a:spcBef>
                <a:spcPct val="0"/>
              </a:spcBef>
              <a:spcAft>
                <a:spcPct val="0"/>
              </a:spcAft>
              <a:defRPr sz="4400">
                <a:solidFill>
                  <a:schemeClr val="accent2"/>
                </a:solidFill>
                <a:latin typeface="Cambria" pitchFamily="18" charset="0"/>
              </a:defRPr>
            </a:lvl8pPr>
            <a:lvl9pPr marL="1828800" algn="ctr" rtl="0" fontAlgn="base">
              <a:spcBef>
                <a:spcPct val="0"/>
              </a:spcBef>
              <a:spcAft>
                <a:spcPct val="0"/>
              </a:spcAft>
              <a:defRPr sz="4400">
                <a:solidFill>
                  <a:schemeClr val="accent2"/>
                </a:solidFill>
                <a:latin typeface="Cambria" pitchFamily="18" charset="0"/>
              </a:defRPr>
            </a:lvl9pPr>
          </a:lstStyle>
          <a:p>
            <a:pPr eaLnBrk="1" hangingPunct="1">
              <a:defRPr/>
            </a:pPr>
            <a:r>
              <a:rPr lang="en-US" altLang="en-US" b="1" i="1" kern="0" dirty="0">
                <a:solidFill>
                  <a:srgbClr val="333399"/>
                </a:solidFill>
              </a:rPr>
              <a:t>T</a:t>
            </a:r>
            <a:r>
              <a:rPr lang="en-US" altLang="en-US" b="1" i="1" kern="0" dirty="0" smtClean="0">
                <a:solidFill>
                  <a:srgbClr val="333399"/>
                </a:solidFill>
              </a:rPr>
              <a:t>he AJC Concept</a:t>
            </a:r>
          </a:p>
        </p:txBody>
      </p:sp>
      <p:pic>
        <p:nvPicPr>
          <p:cNvPr id="6" name="Picture 5" descr="us-department-of-labor-seal-150x150.png"/>
          <p:cNvPicPr>
            <a:picLocks noChangeAspect="1"/>
          </p:cNvPicPr>
          <p:nvPr/>
        </p:nvPicPr>
        <p:blipFill>
          <a:blip r:embed="rId3"/>
          <a:srcRect/>
          <a:stretch>
            <a:fillRect/>
          </a:stretch>
        </p:blipFill>
        <p:spPr bwMode="auto">
          <a:xfrm>
            <a:off x="188913" y="171450"/>
            <a:ext cx="877887" cy="8778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14500"/>
            <a:ext cx="8720138"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9" name="Rectangle 1"/>
          <p:cNvSpPr>
            <a:spLocks noChangeArrowheads="1"/>
          </p:cNvSpPr>
          <p:nvPr/>
        </p:nvSpPr>
        <p:spPr bwMode="auto">
          <a:xfrm>
            <a:off x="293688" y="1257300"/>
            <a:ext cx="8551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742950" indent="-285750">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0" fontAlgn="base" hangingPunct="0">
              <a:spcBef>
                <a:spcPct val="0"/>
              </a:spcBef>
              <a:spcAft>
                <a:spcPct val="0"/>
              </a:spcAft>
              <a:buClrTx/>
              <a:buSzTx/>
              <a:buFontTx/>
              <a:buNone/>
            </a:pPr>
            <a:r>
              <a:rPr lang="en-US" altLang="en-US" sz="2000" smtClean="0">
                <a:solidFill>
                  <a:srgbClr val="000000"/>
                </a:solidFill>
                <a:latin typeface="Arial" charset="0"/>
              </a:rPr>
              <a:t>The AJC concept for connecting workers and employers in the job market</a:t>
            </a:r>
          </a:p>
        </p:txBody>
      </p:sp>
      <p:sp>
        <p:nvSpPr>
          <p:cNvPr id="7" name="Rectangle 1"/>
          <p:cNvSpPr>
            <a:spLocks noChangeArrowheads="1"/>
          </p:cNvSpPr>
          <p:nvPr/>
        </p:nvSpPr>
        <p:spPr bwMode="auto">
          <a:xfrm>
            <a:off x="531813" y="4610100"/>
            <a:ext cx="1030287" cy="861774"/>
          </a:xfrm>
          <a:prstGeom prst="rect">
            <a:avLst/>
          </a:prstGeom>
          <a:gradFill flip="none" rotWithShape="1">
            <a:gsLst>
              <a:gs pos="100000">
                <a:srgbClr val="0070C0"/>
              </a:gs>
              <a:gs pos="50000">
                <a:schemeClr val="bg1"/>
              </a:gs>
              <a:gs pos="1000">
                <a:srgbClr val="FF0000"/>
              </a:gs>
            </a:gsLst>
            <a:lin ang="0" scaled="1"/>
            <a:tileRect/>
          </a:gradFill>
          <a:ln>
            <a:noFill/>
          </a:ln>
          <a:effectLst>
            <a:softEdge rad="31750"/>
          </a:effectLst>
        </p:spPr>
        <p:txBody>
          <a:bodyPr>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34" charset="-128"/>
              </a:defRPr>
            </a:lvl1pPr>
            <a:lvl2pPr marL="742950" indent="-285750">
              <a:spcBef>
                <a:spcPct val="20000"/>
              </a:spcBef>
              <a:buClr>
                <a:schemeClr val="accent2"/>
              </a:buClr>
              <a:buFont typeface="Arial" charset="0"/>
              <a:buChar char="–"/>
              <a:defRPr sz="2800">
                <a:solidFill>
                  <a:schemeClr val="tx1"/>
                </a:solidFill>
                <a:latin typeface="Cambria" pitchFamily="18" charset="0"/>
                <a:ea typeface="ＭＳ Ｐゴシック" pitchFamily="34" charset="-128"/>
              </a:defRPr>
            </a:lvl2pPr>
            <a:lvl3pPr marL="1143000" indent="-228600">
              <a:spcBef>
                <a:spcPct val="20000"/>
              </a:spcBef>
              <a:buChar char="•"/>
              <a:defRPr sz="2400">
                <a:solidFill>
                  <a:schemeClr val="tx1"/>
                </a:solidFill>
                <a:latin typeface="Candara" pitchFamily="34"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171450" indent="-171450" eaLnBrk="0" fontAlgn="base" hangingPunct="0">
              <a:spcBef>
                <a:spcPct val="0"/>
              </a:spcBef>
              <a:spcAft>
                <a:spcPct val="0"/>
              </a:spcAft>
              <a:buClrTx/>
              <a:buSzTx/>
              <a:defRPr/>
            </a:pPr>
            <a:r>
              <a:rPr lang="en-US" altLang="en-US" sz="1000" b="1" dirty="0" smtClean="0">
                <a:solidFill>
                  <a:srgbClr val="000000"/>
                </a:solidFill>
                <a:latin typeface="Arial" charset="0"/>
              </a:rPr>
              <a:t>Priority of Service</a:t>
            </a:r>
          </a:p>
          <a:p>
            <a:pPr marL="171450" indent="-171450" eaLnBrk="0" fontAlgn="base" hangingPunct="0">
              <a:spcBef>
                <a:spcPct val="0"/>
              </a:spcBef>
              <a:spcAft>
                <a:spcPct val="0"/>
              </a:spcAft>
              <a:buClrTx/>
              <a:buSzTx/>
              <a:defRPr/>
            </a:pPr>
            <a:r>
              <a:rPr lang="en-US" altLang="en-US" sz="1000" b="1" dirty="0" smtClean="0">
                <a:solidFill>
                  <a:srgbClr val="000000"/>
                </a:solidFill>
                <a:latin typeface="Arial" charset="0"/>
              </a:rPr>
              <a:t>Gold Card</a:t>
            </a:r>
          </a:p>
          <a:p>
            <a:pPr marL="171450" indent="-171450" eaLnBrk="0" fontAlgn="base" hangingPunct="0">
              <a:spcBef>
                <a:spcPct val="0"/>
              </a:spcBef>
              <a:spcAft>
                <a:spcPct val="0"/>
              </a:spcAft>
              <a:buClrTx/>
              <a:buSzTx/>
              <a:defRPr/>
            </a:pPr>
            <a:r>
              <a:rPr lang="en-US" altLang="en-US" sz="1000" b="1" dirty="0" smtClean="0">
                <a:solidFill>
                  <a:srgbClr val="000000"/>
                </a:solidFill>
                <a:latin typeface="Arial" charset="0"/>
              </a:rPr>
              <a:t>Dislocated Worker</a:t>
            </a:r>
          </a:p>
        </p:txBody>
      </p:sp>
      <p:sp>
        <p:nvSpPr>
          <p:cNvPr id="16393" name="Rectangle 1"/>
          <p:cNvSpPr>
            <a:spLocks noChangeArrowheads="1"/>
          </p:cNvSpPr>
          <p:nvPr/>
        </p:nvSpPr>
        <p:spPr bwMode="auto">
          <a:xfrm>
            <a:off x="7621" y="6455093"/>
            <a:ext cx="914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125000"/>
              <a:buFont typeface="Wingdings" pitchFamily="2" charset="2"/>
              <a:buChar char="§"/>
              <a:defRPr sz="3200">
                <a:solidFill>
                  <a:schemeClr val="tx1"/>
                </a:solidFill>
                <a:latin typeface="Cambria" pitchFamily="18" charset="0"/>
                <a:ea typeface="ＭＳ Ｐゴシック" pitchFamily="-1" charset="-128"/>
              </a:defRPr>
            </a:lvl1pPr>
            <a:lvl2pPr marL="742950" indent="-285750">
              <a:spcBef>
                <a:spcPct val="20000"/>
              </a:spcBef>
              <a:buClr>
                <a:schemeClr val="accent2"/>
              </a:buClr>
              <a:buFont typeface="Arial" charset="0"/>
              <a:buChar char="–"/>
              <a:defRPr sz="2800">
                <a:solidFill>
                  <a:schemeClr val="tx1"/>
                </a:solidFill>
                <a:latin typeface="Cambria" pitchFamily="18" charset="0"/>
                <a:ea typeface="ＭＳ Ｐゴシック" pitchFamily="-1" charset="-128"/>
              </a:defRPr>
            </a:lvl2pPr>
            <a:lvl3pPr marL="1143000" indent="-228600">
              <a:spcBef>
                <a:spcPct val="20000"/>
              </a:spcBef>
              <a:buChar char="•"/>
              <a:defRPr sz="2400">
                <a:solidFill>
                  <a:schemeClr val="tx1"/>
                </a:solidFill>
                <a:latin typeface="Candara" pitchFamily="34"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marL="2057400" indent="-22860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eaLnBrk="0" fontAlgn="base" hangingPunct="0">
              <a:spcBef>
                <a:spcPct val="0"/>
              </a:spcBef>
              <a:spcAft>
                <a:spcPct val="0"/>
              </a:spcAft>
              <a:buClrTx/>
              <a:buSzTx/>
              <a:buFontTx/>
              <a:buNone/>
            </a:pPr>
            <a:r>
              <a:rPr lang="en-US" altLang="en-US" sz="1800" i="1" dirty="0" smtClean="0">
                <a:solidFill>
                  <a:srgbClr val="000000"/>
                </a:solidFill>
                <a:latin typeface="Arial" charset="0"/>
              </a:rPr>
              <a:t>AJCs assisted over 13 million job seekers last year… nearly 1 million were veterans.</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08088"/>
            <a:ext cx="502920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841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p:nvPr>
        </p:nvSpPr>
        <p:spPr/>
        <p:txBody>
          <a:bodyPr/>
          <a:lstStyle/>
          <a:p>
            <a:r>
              <a:rPr lang="en-US" altLang="en-US" sz="4000" b="1" dirty="0" smtClean="0"/>
              <a:t>     </a:t>
            </a:r>
            <a:r>
              <a:rPr lang="en-US" altLang="en-US" sz="4000" b="1" i="1" dirty="0" smtClean="0"/>
              <a:t>DOL services for survivors</a:t>
            </a:r>
            <a:endParaRPr lang="en-US" altLang="en-US" sz="4000" i="1" dirty="0" smtClean="0"/>
          </a:p>
        </p:txBody>
      </p:sp>
      <p:pic>
        <p:nvPicPr>
          <p:cNvPr id="31748"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1" y="1498223"/>
            <a:ext cx="8686800" cy="5816977"/>
          </a:xfrm>
          <a:prstGeom prst="rect">
            <a:avLst/>
          </a:prstGeom>
          <a:noFill/>
        </p:spPr>
        <p:txBody>
          <a:bodyPr wrap="square">
            <a:spAutoFit/>
          </a:bodyPr>
          <a:lstStyle/>
          <a:p>
            <a:pPr marL="285750" indent="-285750" eaLnBrk="0" fontAlgn="base" hangingPunct="0">
              <a:spcBef>
                <a:spcPct val="0"/>
              </a:spcBef>
              <a:spcAft>
                <a:spcPct val="0"/>
              </a:spcAft>
              <a:buFont typeface="Wingdings" panose="05000000000000000000" pitchFamily="2" charset="2"/>
              <a:buChar char="§"/>
              <a:defRPr/>
            </a:pPr>
            <a:r>
              <a:rPr lang="en-US" sz="2000" dirty="0" smtClean="0">
                <a:solidFill>
                  <a:srgbClr val="000000"/>
                </a:solidFill>
                <a:latin typeface="+mn-lt"/>
                <a:ea typeface="ＭＳ Ｐゴシック" pitchFamily="-1" charset="-128"/>
              </a:rPr>
              <a:t>Eligible to receive services from any of our 2,473 American Job Centers (AJCs)</a:t>
            </a:r>
            <a:endParaRPr lang="en-US" sz="2000" dirty="0">
              <a:solidFill>
                <a:srgbClr val="000000"/>
              </a:solidFill>
              <a:latin typeface="+mn-lt"/>
              <a:ea typeface="ＭＳ Ｐゴシック" pitchFamily="-1" charset="-128"/>
            </a:endParaRPr>
          </a:p>
          <a:p>
            <a:pPr eaLnBrk="0" fontAlgn="base" hangingPunct="0">
              <a:spcBef>
                <a:spcPct val="0"/>
              </a:spcBef>
              <a:spcAft>
                <a:spcPct val="0"/>
              </a:spcAft>
              <a:defRPr/>
            </a:pPr>
            <a:endParaRPr lang="en-US" sz="1000" dirty="0">
              <a:solidFill>
                <a:srgbClr val="000000"/>
              </a:solidFill>
              <a:latin typeface="+mn-lt"/>
              <a:ea typeface="ＭＳ Ｐゴシック" pitchFamily="-1" charset="-128"/>
            </a:endParaRPr>
          </a:p>
          <a:p>
            <a:pPr marL="285750" indent="-285750" eaLnBrk="0" hangingPunct="0">
              <a:buFont typeface="Wingdings" panose="05000000000000000000" pitchFamily="2" charset="2"/>
              <a:buChar char="§"/>
              <a:defRPr/>
            </a:pPr>
            <a:r>
              <a:rPr lang="en-US" sz="2000" dirty="0" smtClean="0">
                <a:solidFill>
                  <a:srgbClr val="000000"/>
                </a:solidFill>
                <a:latin typeface="+mn-lt"/>
                <a:ea typeface="ＭＳ Ｐゴシック" pitchFamily="-1" charset="-128"/>
              </a:rPr>
              <a:t>Can </a:t>
            </a:r>
            <a:r>
              <a:rPr lang="en-US" sz="2000" dirty="0">
                <a:solidFill>
                  <a:srgbClr val="000000"/>
                </a:solidFill>
                <a:latin typeface="+mn-lt"/>
                <a:ea typeface="ＭＳ Ｐゴシック" pitchFamily="-1" charset="-128"/>
              </a:rPr>
              <a:t>access the virtual Transition Assistance Program through the DOL VETS website at </a:t>
            </a:r>
            <a:r>
              <a:rPr lang="en-US" sz="2000" dirty="0" smtClean="0">
                <a:solidFill>
                  <a:srgbClr val="000000"/>
                </a:solidFill>
                <a:latin typeface="+mn-lt"/>
                <a:ea typeface="ＭＳ Ｐゴシック" pitchFamily="-1" charset="-128"/>
                <a:hlinkClick r:id="rId4"/>
              </a:rPr>
              <a:t>www.dol.gov/vets</a:t>
            </a:r>
            <a:endParaRPr lang="en-US" sz="2000" dirty="0" smtClean="0">
              <a:solidFill>
                <a:srgbClr val="000000"/>
              </a:solidFill>
              <a:latin typeface="+mn-lt"/>
              <a:ea typeface="ＭＳ Ｐゴシック" pitchFamily="-1" charset="-128"/>
            </a:endParaRPr>
          </a:p>
          <a:p>
            <a:pPr eaLnBrk="0" hangingPunct="0">
              <a:defRPr/>
            </a:pPr>
            <a:endParaRPr lang="en-US" sz="1000" dirty="0">
              <a:solidFill>
                <a:srgbClr val="000000"/>
              </a:solidFill>
              <a:latin typeface="+mn-lt"/>
              <a:ea typeface="ＭＳ Ｐゴシック" pitchFamily="-1" charset="-128"/>
            </a:endParaRPr>
          </a:p>
          <a:p>
            <a:pPr marL="285750" indent="-285750" eaLnBrk="0" hangingPunct="0">
              <a:buFont typeface="Wingdings" panose="05000000000000000000" pitchFamily="2" charset="2"/>
              <a:buChar char="§"/>
              <a:defRPr/>
            </a:pPr>
            <a:r>
              <a:rPr lang="en-US" sz="2000" dirty="0" smtClean="0">
                <a:solidFill>
                  <a:srgbClr val="000000"/>
                </a:solidFill>
                <a:latin typeface="+mn-lt"/>
                <a:ea typeface="ＭＳ Ｐゴシック" pitchFamily="-1" charset="-128"/>
              </a:rPr>
              <a:t>Eligible spouses and care-givers also receive priority of service in any DOL-funded program</a:t>
            </a:r>
          </a:p>
          <a:p>
            <a:pPr eaLnBrk="0" hangingPunct="0">
              <a:defRPr/>
            </a:pPr>
            <a:endParaRPr lang="en-US" sz="1000" dirty="0">
              <a:solidFill>
                <a:srgbClr val="000000"/>
              </a:solidFill>
              <a:latin typeface="+mn-lt"/>
              <a:ea typeface="ＭＳ Ｐゴシック" pitchFamily="-1" charset="-128"/>
            </a:endParaRPr>
          </a:p>
          <a:p>
            <a:pPr marL="285750" indent="-285750" eaLnBrk="0" fontAlgn="base" hangingPunct="0">
              <a:spcBef>
                <a:spcPct val="0"/>
              </a:spcBef>
              <a:spcAft>
                <a:spcPct val="0"/>
              </a:spcAft>
              <a:buFont typeface="Wingdings" panose="05000000000000000000" pitchFamily="2" charset="2"/>
              <a:buChar char="§"/>
              <a:defRPr/>
            </a:pPr>
            <a:r>
              <a:rPr lang="en-US" sz="2000" dirty="0" smtClean="0">
                <a:solidFill>
                  <a:srgbClr val="000000"/>
                </a:solidFill>
                <a:latin typeface="+mn-lt"/>
                <a:ea typeface="ＭＳ Ｐゴシック" pitchFamily="-1" charset="-128"/>
              </a:rPr>
              <a:t>Eligible spouses may also qualify for our Dislocated Worker Program, Displaced Homemaker, and other services at their local American Job Center</a:t>
            </a:r>
          </a:p>
          <a:p>
            <a:pPr eaLnBrk="0" fontAlgn="base" hangingPunct="0">
              <a:spcBef>
                <a:spcPct val="0"/>
              </a:spcBef>
              <a:spcAft>
                <a:spcPct val="0"/>
              </a:spcAft>
              <a:defRPr/>
            </a:pPr>
            <a:endParaRPr lang="en-US" sz="1000" dirty="0">
              <a:solidFill>
                <a:srgbClr val="000000"/>
              </a:solidFill>
              <a:latin typeface="+mn-lt"/>
              <a:ea typeface="ＭＳ Ｐゴシック" pitchFamily="-1" charset="-128"/>
            </a:endParaRPr>
          </a:p>
          <a:p>
            <a:pPr marL="285750" indent="-285750" eaLnBrk="0" hangingPunct="0">
              <a:buFont typeface="Wingdings" panose="05000000000000000000" pitchFamily="2" charset="2"/>
              <a:buChar char="§"/>
              <a:defRPr/>
            </a:pPr>
            <a:r>
              <a:rPr lang="en-US" sz="2000" dirty="0" smtClean="0">
                <a:latin typeface="+mn-lt"/>
              </a:rPr>
              <a:t>Eligible </a:t>
            </a:r>
            <a:r>
              <a:rPr lang="en-US" sz="2000" dirty="0">
                <a:latin typeface="+mn-lt"/>
              </a:rPr>
              <a:t>family </a:t>
            </a:r>
            <a:r>
              <a:rPr lang="en-US" sz="2000" dirty="0" smtClean="0">
                <a:latin typeface="+mn-lt"/>
              </a:rPr>
              <a:t>members</a:t>
            </a:r>
            <a:r>
              <a:rPr lang="en-US" sz="2000" dirty="0">
                <a:solidFill>
                  <a:srgbClr val="000000"/>
                </a:solidFill>
                <a:latin typeface="+mn-lt"/>
                <a:ea typeface="ＭＳ Ｐゴシック" pitchFamily="-1" charset="-128"/>
              </a:rPr>
              <a:t> </a:t>
            </a:r>
            <a:r>
              <a:rPr lang="en-US" sz="2000" dirty="0" smtClean="0">
                <a:solidFill>
                  <a:srgbClr val="000000"/>
                </a:solidFill>
                <a:latin typeface="+mn-lt"/>
                <a:ea typeface="ＭＳ Ｐゴシック" pitchFamily="-1" charset="-128"/>
              </a:rPr>
              <a:t>under </a:t>
            </a:r>
            <a:r>
              <a:rPr lang="en-US" sz="2000" dirty="0">
                <a:solidFill>
                  <a:srgbClr val="000000"/>
                </a:solidFill>
                <a:latin typeface="+mn-lt"/>
                <a:ea typeface="ＭＳ Ｐゴシック" pitchFamily="-1" charset="-128"/>
              </a:rPr>
              <a:t>the Family and Military Family Leave (FMLA) </a:t>
            </a:r>
            <a:r>
              <a:rPr lang="en-US" sz="2000" dirty="0" smtClean="0">
                <a:solidFill>
                  <a:srgbClr val="000000"/>
                </a:solidFill>
                <a:latin typeface="+mn-lt"/>
                <a:ea typeface="ＭＳ Ｐゴシック" pitchFamily="-1" charset="-128"/>
              </a:rPr>
              <a:t>Act</a:t>
            </a:r>
            <a:r>
              <a:rPr lang="en-US" sz="2000" dirty="0" smtClean="0">
                <a:latin typeface="+mn-lt"/>
              </a:rPr>
              <a:t> </a:t>
            </a:r>
            <a:r>
              <a:rPr lang="en-US" sz="2000" dirty="0">
                <a:latin typeface="+mn-lt"/>
              </a:rPr>
              <a:t>may take up to 26 workweeks of military caregiver leave to care for a service member with a serious injury or illness incurred or aggravated in the line of </a:t>
            </a:r>
            <a:r>
              <a:rPr lang="en-US" sz="2000" dirty="0" smtClean="0">
                <a:latin typeface="+mn-lt"/>
              </a:rPr>
              <a:t>duty</a:t>
            </a:r>
            <a:endParaRPr lang="en-US" sz="2000" dirty="0">
              <a:solidFill>
                <a:srgbClr val="000000"/>
              </a:solidFill>
              <a:latin typeface="+mn-lt"/>
              <a:ea typeface="ＭＳ Ｐゴシック" pitchFamily="-1" charset="-128"/>
            </a:endParaRPr>
          </a:p>
          <a:p>
            <a:pPr marL="285750" indent="-285750" eaLnBrk="0" fontAlgn="base" hangingPunct="0">
              <a:spcBef>
                <a:spcPct val="0"/>
              </a:spcBef>
              <a:spcAft>
                <a:spcPct val="0"/>
              </a:spcAft>
              <a:buFont typeface="Wingdings" panose="05000000000000000000" pitchFamily="2" charset="2"/>
              <a:buChar char="§"/>
              <a:defRPr/>
            </a:pPr>
            <a:endParaRPr lang="en-US" dirty="0" smtClean="0">
              <a:solidFill>
                <a:srgbClr val="000000"/>
              </a:solidFill>
              <a:latin typeface="Arial" charset="0"/>
              <a:ea typeface="ＭＳ Ｐゴシック" pitchFamily="-1" charset="-128"/>
            </a:endParaRPr>
          </a:p>
          <a:p>
            <a:pPr marL="285750" indent="-285750" eaLnBrk="0" fontAlgn="base" hangingPunct="0">
              <a:spcBef>
                <a:spcPct val="0"/>
              </a:spcBef>
              <a:spcAft>
                <a:spcPct val="0"/>
              </a:spcAft>
              <a:buFont typeface="Wingdings" panose="05000000000000000000" pitchFamily="2" charset="2"/>
              <a:buChar char="§"/>
              <a:defRPr/>
            </a:pPr>
            <a:endParaRPr lang="en-US" dirty="0" smtClean="0">
              <a:solidFill>
                <a:srgbClr val="000000"/>
              </a:solidFill>
              <a:ea typeface="ＭＳ Ｐゴシック" pitchFamily="-1" charset="-128"/>
            </a:endParaRPr>
          </a:p>
          <a:p>
            <a:pPr marL="285750" indent="-285750" eaLnBrk="0" fontAlgn="base" hangingPunct="0">
              <a:spcBef>
                <a:spcPct val="0"/>
              </a:spcBef>
              <a:spcAft>
                <a:spcPct val="0"/>
              </a:spcAft>
              <a:buFont typeface="Wingdings" panose="05000000000000000000" pitchFamily="2" charset="2"/>
              <a:buChar char="§"/>
              <a:defRPr/>
            </a:pPr>
            <a:endParaRPr lang="en-US" dirty="0">
              <a:solidFill>
                <a:srgbClr val="000000"/>
              </a:solidFill>
              <a:ea typeface="ＭＳ Ｐゴシック" pitchFamily="-1" charset="-128"/>
            </a:endParaRPr>
          </a:p>
          <a:p>
            <a:pPr marL="285750" indent="-285750" eaLnBrk="0" fontAlgn="base" hangingPunct="0">
              <a:spcBef>
                <a:spcPct val="0"/>
              </a:spcBef>
              <a:spcAft>
                <a:spcPct val="0"/>
              </a:spcAft>
              <a:buFont typeface="Wingdings" panose="05000000000000000000" pitchFamily="2" charset="2"/>
              <a:buChar char="§"/>
              <a:defRPr/>
            </a:pPr>
            <a:endParaRPr lang="en-US"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657419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p:nvPr>
        </p:nvSpPr>
        <p:spPr/>
        <p:txBody>
          <a:bodyPr/>
          <a:lstStyle/>
          <a:p>
            <a:r>
              <a:rPr lang="en-US" altLang="en-US" sz="4000" b="1" dirty="0" smtClean="0"/>
              <a:t>     </a:t>
            </a:r>
            <a:r>
              <a:rPr lang="en-US" altLang="en-US" sz="3200" b="1" dirty="0" smtClean="0"/>
              <a:t>Jobs for Veterans State Grant (JVSG) </a:t>
            </a:r>
            <a:br>
              <a:rPr lang="en-US" altLang="en-US" sz="3200" b="1" dirty="0" smtClean="0"/>
            </a:br>
            <a:r>
              <a:rPr lang="en-US" altLang="en-US" sz="3200" b="1" i="1" dirty="0" smtClean="0"/>
              <a:t>Definition of Eligible Spouse</a:t>
            </a:r>
            <a:endParaRPr lang="en-US" altLang="en-US" sz="3200" i="1" dirty="0" smtClean="0"/>
          </a:p>
        </p:txBody>
      </p:sp>
      <p:pic>
        <p:nvPicPr>
          <p:cNvPr id="31748"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0213" y="1371600"/>
            <a:ext cx="8359775" cy="5632311"/>
          </a:xfrm>
          <a:prstGeom prst="rect">
            <a:avLst/>
          </a:prstGeom>
          <a:noFill/>
        </p:spPr>
        <p:txBody>
          <a:bodyPr>
            <a:spAutoFit/>
          </a:bodyPr>
          <a:lstStyle/>
          <a:p>
            <a:r>
              <a:rPr lang="en-US" sz="2000" b="1" dirty="0" smtClean="0">
                <a:latin typeface="+mn-lt"/>
              </a:rPr>
              <a:t>Eligible spouses </a:t>
            </a:r>
            <a:r>
              <a:rPr lang="en-US" sz="2000" b="1" dirty="0">
                <a:latin typeface="+mn-lt"/>
              </a:rPr>
              <a:t>include</a:t>
            </a:r>
            <a:r>
              <a:rPr lang="en-US" sz="2000" b="1" dirty="0" smtClean="0">
                <a:latin typeface="+mn-lt"/>
              </a:rPr>
              <a:t>:</a:t>
            </a:r>
          </a:p>
          <a:p>
            <a:endParaRPr lang="en-US" sz="1000" b="1" dirty="0">
              <a:latin typeface="+mn-lt"/>
            </a:endParaRPr>
          </a:p>
          <a:p>
            <a:pPr marL="342900" indent="-342900">
              <a:buFont typeface="Wingdings" panose="05000000000000000000" pitchFamily="2" charset="2"/>
              <a:buChar char="§"/>
            </a:pPr>
            <a:r>
              <a:rPr lang="en-US" sz="2000" dirty="0" smtClean="0">
                <a:latin typeface="+mn-lt"/>
              </a:rPr>
              <a:t>The </a:t>
            </a:r>
            <a:r>
              <a:rPr lang="en-US" sz="2000" dirty="0">
                <a:latin typeface="+mn-lt"/>
              </a:rPr>
              <a:t>spouse of any person who died of a service-connected </a:t>
            </a:r>
            <a:r>
              <a:rPr lang="en-US" sz="2000" dirty="0" smtClean="0">
                <a:latin typeface="+mn-lt"/>
              </a:rPr>
              <a:t>disability</a:t>
            </a:r>
            <a:endParaRPr lang="en-US" sz="2000" dirty="0">
              <a:latin typeface="+mn-lt"/>
            </a:endParaRPr>
          </a:p>
          <a:p>
            <a:pPr marL="171450" indent="-171450">
              <a:buFont typeface="Wingdings" panose="05000000000000000000" pitchFamily="2" charset="2"/>
              <a:buChar char="§"/>
            </a:pPr>
            <a:endParaRPr lang="en-US" sz="1000" b="1" dirty="0" smtClean="0">
              <a:latin typeface="+mn-lt"/>
            </a:endParaRPr>
          </a:p>
          <a:p>
            <a:pPr marL="342900" indent="-342900">
              <a:buFont typeface="Wingdings" panose="05000000000000000000" pitchFamily="2" charset="2"/>
              <a:buChar char="§"/>
            </a:pPr>
            <a:r>
              <a:rPr lang="en-US" sz="2000" dirty="0" smtClean="0">
                <a:latin typeface="+mn-lt"/>
              </a:rPr>
              <a:t>The </a:t>
            </a:r>
            <a:r>
              <a:rPr lang="en-US" sz="2000" dirty="0">
                <a:latin typeface="+mn-lt"/>
              </a:rPr>
              <a:t>spouse of any member of the Armed Forces serving on active duty who, at the time of application for assistance under this chapter, is listed, pursuant to </a:t>
            </a:r>
            <a:r>
              <a:rPr lang="en-US" sz="2000" dirty="0">
                <a:latin typeface="+mn-lt"/>
                <a:hlinkClick r:id="rId4" tooltip="§ 556 - Secretarial determinations"/>
              </a:rPr>
              <a:t>section 556 of title 37</a:t>
            </a:r>
            <a:r>
              <a:rPr lang="en-US" sz="2000" dirty="0">
                <a:latin typeface="+mn-lt"/>
              </a:rPr>
              <a:t> and regulations issued thereunder, by the Secretary concerned in one or more of the following categories and has been so listed for a total of more than ninety days: (i) missing in action, (ii) captured in line of duty by a hostile force, or (iii) forcibly detained or interned in line of duty by a foreign government or </a:t>
            </a:r>
            <a:r>
              <a:rPr lang="en-US" sz="2000" dirty="0" smtClean="0">
                <a:latin typeface="+mn-lt"/>
              </a:rPr>
              <a:t>power</a:t>
            </a:r>
            <a:endParaRPr lang="en-US" sz="2000" dirty="0">
              <a:latin typeface="+mn-lt"/>
            </a:endParaRPr>
          </a:p>
          <a:p>
            <a:pPr marL="171450" indent="-171450">
              <a:buFont typeface="Wingdings" panose="05000000000000000000" pitchFamily="2" charset="2"/>
              <a:buChar char="§"/>
            </a:pPr>
            <a:endParaRPr lang="en-US" sz="1000" b="1" dirty="0" smtClean="0">
              <a:latin typeface="+mn-lt"/>
            </a:endParaRPr>
          </a:p>
          <a:p>
            <a:pPr marL="342900" indent="-342900">
              <a:buFont typeface="Wingdings" panose="05000000000000000000" pitchFamily="2" charset="2"/>
              <a:buChar char="§"/>
            </a:pPr>
            <a:r>
              <a:rPr lang="en-US" sz="2000" dirty="0" smtClean="0">
                <a:latin typeface="+mn-lt"/>
              </a:rPr>
              <a:t>The </a:t>
            </a:r>
            <a:r>
              <a:rPr lang="en-US" sz="2000" dirty="0">
                <a:latin typeface="+mn-lt"/>
              </a:rPr>
              <a:t>spouse of any person who has a total disability permanent in nature resulting from a service-connected disability or the spouse of a veteran who died while a disability so evaluated was in </a:t>
            </a:r>
            <a:r>
              <a:rPr lang="en-US" sz="2000" dirty="0" smtClean="0">
                <a:latin typeface="+mn-lt"/>
              </a:rPr>
              <a:t>existence</a:t>
            </a:r>
          </a:p>
          <a:p>
            <a:pPr marL="171450" indent="-171450">
              <a:buFont typeface="Wingdings" panose="05000000000000000000" pitchFamily="2" charset="2"/>
              <a:buChar char="§"/>
            </a:pPr>
            <a:endParaRPr lang="en-US" sz="1000" dirty="0">
              <a:latin typeface="+mn-lt"/>
            </a:endParaRPr>
          </a:p>
          <a:p>
            <a:pPr marL="342900" indent="-342900">
              <a:buFont typeface="Wingdings" panose="05000000000000000000" pitchFamily="2" charset="2"/>
              <a:buChar char="§"/>
            </a:pPr>
            <a:r>
              <a:rPr lang="en-US" sz="2000" dirty="0" smtClean="0">
                <a:latin typeface="+mn-lt"/>
              </a:rPr>
              <a:t>The spouse or family caregiver of a wounded, ill or injured service member and receiving treatment in military treatment facilities or warrior transition units</a:t>
            </a:r>
            <a:endParaRPr lang="en-US" sz="2000" dirty="0">
              <a:latin typeface="+mn-lt"/>
            </a:endParaRPr>
          </a:p>
          <a:p>
            <a:pPr eaLnBrk="0" fontAlgn="base" hangingPunct="0">
              <a:spcBef>
                <a:spcPct val="0"/>
              </a:spcBef>
              <a:spcAft>
                <a:spcPct val="0"/>
              </a:spcAft>
              <a:defRPr/>
            </a:pPr>
            <a:endParaRPr lang="en-US" sz="2000" dirty="0">
              <a:solidFill>
                <a:srgbClr val="000000"/>
              </a:solidFill>
              <a:ea typeface="ＭＳ Ｐゴシック" pitchFamily="-1" charset="-128"/>
            </a:endParaRPr>
          </a:p>
        </p:txBody>
      </p:sp>
    </p:spTree>
    <p:extLst>
      <p:ext uri="{BB962C8B-B14F-4D97-AF65-F5344CB8AC3E}">
        <p14:creationId xmlns:p14="http://schemas.microsoft.com/office/powerpoint/2010/main" val="2280349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p:nvPr>
        </p:nvSpPr>
        <p:spPr/>
        <p:txBody>
          <a:bodyPr/>
          <a:lstStyle/>
          <a:p>
            <a:r>
              <a:rPr lang="en-US" altLang="en-US" sz="4000" b="1" dirty="0" smtClean="0"/>
              <a:t>     </a:t>
            </a:r>
            <a:r>
              <a:rPr lang="en-US" altLang="en-US" sz="4000" b="1" i="1" dirty="0" smtClean="0"/>
              <a:t>Dislocated Worker Eligibility</a:t>
            </a:r>
            <a:endParaRPr lang="en-US" altLang="en-US" sz="4000" i="1" dirty="0" smtClean="0"/>
          </a:p>
        </p:txBody>
      </p:sp>
      <p:pic>
        <p:nvPicPr>
          <p:cNvPr id="31748" name="Picture 4" descr="http://www.labornet.dol.gov/OPA/Seal/images/DOL-MasterLogo_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1" y="1295400"/>
            <a:ext cx="8686800" cy="5663089"/>
          </a:xfrm>
          <a:prstGeom prst="rect">
            <a:avLst/>
          </a:prstGeom>
          <a:noFill/>
        </p:spPr>
        <p:txBody>
          <a:bodyPr wrap="square">
            <a:spAutoFit/>
          </a:bodyPr>
          <a:lstStyle/>
          <a:p>
            <a:pPr marL="285750" indent="-285750" eaLnBrk="0" hangingPunct="0">
              <a:buFont typeface="Wingdings" panose="05000000000000000000" pitchFamily="2" charset="2"/>
              <a:buChar char="§"/>
              <a:defRPr/>
            </a:pPr>
            <a:r>
              <a:rPr lang="en-US" sz="2400" dirty="0" smtClean="0">
                <a:solidFill>
                  <a:srgbClr val="000000"/>
                </a:solidFill>
                <a:latin typeface="+mn-lt"/>
                <a:ea typeface="ＭＳ Ｐゴシック" pitchFamily="-1" charset="-128"/>
              </a:rPr>
              <a:t>Workers </a:t>
            </a:r>
            <a:r>
              <a:rPr lang="en-US" sz="2400" dirty="0">
                <a:solidFill>
                  <a:srgbClr val="000000"/>
                </a:solidFill>
                <a:latin typeface="+mn-lt"/>
                <a:ea typeface="ＭＳ Ｐゴシック" pitchFamily="-1" charset="-128"/>
              </a:rPr>
              <a:t>who are unemployed and have lost a job through no fault of their own, including separating service </a:t>
            </a:r>
            <a:r>
              <a:rPr lang="en-US" sz="2400" dirty="0" smtClean="0">
                <a:solidFill>
                  <a:srgbClr val="000000"/>
                </a:solidFill>
                <a:latin typeface="+mn-lt"/>
                <a:ea typeface="ＭＳ Ｐゴシック" pitchFamily="-1" charset="-128"/>
              </a:rPr>
              <a:t>members</a:t>
            </a:r>
          </a:p>
          <a:p>
            <a:pPr marL="285750" indent="-285750" eaLnBrk="0" hangingPunct="0">
              <a:buFont typeface="Wingdings" panose="05000000000000000000" pitchFamily="2" charset="2"/>
              <a:buChar char="§"/>
              <a:defRPr/>
            </a:pPr>
            <a:endParaRPr lang="en-US" sz="1000" dirty="0">
              <a:solidFill>
                <a:srgbClr val="000000"/>
              </a:solidFill>
              <a:latin typeface="+mn-lt"/>
              <a:ea typeface="ＭＳ Ｐゴシック" pitchFamily="-1" charset="-128"/>
            </a:endParaRPr>
          </a:p>
          <a:p>
            <a:pPr marL="285750" indent="-285750" eaLnBrk="0" hangingPunct="0">
              <a:buFont typeface="Wingdings" panose="05000000000000000000" pitchFamily="2" charset="2"/>
              <a:buChar char="§"/>
              <a:defRPr/>
            </a:pPr>
            <a:r>
              <a:rPr lang="en-US" sz="2400" dirty="0" smtClean="0">
                <a:solidFill>
                  <a:srgbClr val="000000"/>
                </a:solidFill>
                <a:latin typeface="+mn-lt"/>
                <a:ea typeface="ＭＳ Ｐゴシック" pitchFamily="-1" charset="-128"/>
              </a:rPr>
              <a:t>Military spouses </a:t>
            </a:r>
            <a:r>
              <a:rPr lang="en-US" sz="2400" dirty="0">
                <a:solidFill>
                  <a:srgbClr val="000000"/>
                </a:solidFill>
                <a:latin typeface="+mn-lt"/>
                <a:ea typeface="ＭＳ Ｐゴシック" pitchFamily="-1" charset="-128"/>
              </a:rPr>
              <a:t>who lose employment as a direct result of relocation to accommodate a permanent change in duty </a:t>
            </a:r>
            <a:r>
              <a:rPr lang="en-US" sz="2400" dirty="0" smtClean="0">
                <a:solidFill>
                  <a:srgbClr val="000000"/>
                </a:solidFill>
                <a:latin typeface="+mn-lt"/>
                <a:ea typeface="ＭＳ Ｐゴシック" pitchFamily="-1" charset="-128"/>
              </a:rPr>
              <a:t>station</a:t>
            </a:r>
          </a:p>
          <a:p>
            <a:pPr eaLnBrk="0" hangingPunct="0">
              <a:defRPr/>
            </a:pPr>
            <a:endParaRPr lang="en-US" sz="1000" dirty="0" smtClean="0">
              <a:solidFill>
                <a:srgbClr val="000000"/>
              </a:solidFill>
              <a:latin typeface="+mn-lt"/>
              <a:ea typeface="ＭＳ Ｐゴシック" pitchFamily="-1" charset="-128"/>
            </a:endParaRPr>
          </a:p>
          <a:p>
            <a:pPr marL="285750" indent="-285750" eaLnBrk="0" hangingPunct="0">
              <a:buFont typeface="Wingdings" panose="05000000000000000000" pitchFamily="2" charset="2"/>
              <a:buChar char="§"/>
              <a:defRPr/>
            </a:pPr>
            <a:r>
              <a:rPr lang="en-US" sz="2400" dirty="0" smtClean="0">
                <a:solidFill>
                  <a:srgbClr val="000000"/>
                </a:solidFill>
                <a:latin typeface="+mn-lt"/>
                <a:ea typeface="ＭＳ Ｐゴシック" pitchFamily="-1" charset="-128"/>
              </a:rPr>
              <a:t>Is a “displaced homemaker”</a:t>
            </a:r>
          </a:p>
          <a:p>
            <a:pPr marL="285750" indent="-285750" eaLnBrk="0" hangingPunct="0">
              <a:buFont typeface="Wingdings" panose="05000000000000000000" pitchFamily="2" charset="2"/>
              <a:buChar char="§"/>
              <a:defRPr/>
            </a:pPr>
            <a:endParaRPr lang="en-US" sz="1000" dirty="0">
              <a:solidFill>
                <a:srgbClr val="000000"/>
              </a:solidFill>
              <a:latin typeface="+mn-lt"/>
              <a:ea typeface="ＭＳ Ｐゴシック" pitchFamily="-1" charset="-128"/>
            </a:endParaRPr>
          </a:p>
          <a:p>
            <a:pPr marL="342900" indent="-342900" eaLnBrk="0" fontAlgn="base" hangingPunct="0">
              <a:spcBef>
                <a:spcPct val="0"/>
              </a:spcBef>
              <a:spcAft>
                <a:spcPct val="0"/>
              </a:spcAft>
              <a:buFont typeface="Wingdings" panose="05000000000000000000" pitchFamily="2" charset="2"/>
              <a:buChar char="§"/>
              <a:defRPr/>
            </a:pPr>
            <a:r>
              <a:rPr lang="en-US" sz="2400" dirty="0" smtClean="0">
                <a:solidFill>
                  <a:srgbClr val="000000"/>
                </a:solidFill>
                <a:latin typeface="+mn-lt"/>
                <a:ea typeface="ＭＳ Ｐゴシック" pitchFamily="-1" charset="-128"/>
              </a:rPr>
              <a:t>Services </a:t>
            </a:r>
            <a:r>
              <a:rPr lang="en-US" sz="2400" dirty="0">
                <a:solidFill>
                  <a:srgbClr val="000000"/>
                </a:solidFill>
                <a:latin typeface="+mn-lt"/>
                <a:ea typeface="ＭＳ Ｐゴシック" pitchFamily="-1" charset="-128"/>
              </a:rPr>
              <a:t>include Career and Training Services provided in the AJC, such as</a:t>
            </a:r>
            <a:r>
              <a:rPr lang="en-US" sz="2400" dirty="0" smtClean="0">
                <a:solidFill>
                  <a:srgbClr val="000000"/>
                </a:solidFill>
                <a:latin typeface="+mn-lt"/>
                <a:ea typeface="ＭＳ Ｐゴシック" pitchFamily="-1" charset="-128"/>
              </a:rPr>
              <a:t>:</a:t>
            </a:r>
          </a:p>
          <a:p>
            <a:pPr eaLnBrk="0" fontAlgn="base" hangingPunct="0">
              <a:spcBef>
                <a:spcPct val="0"/>
              </a:spcBef>
              <a:spcAft>
                <a:spcPct val="0"/>
              </a:spcAft>
              <a:defRPr/>
            </a:pPr>
            <a:endParaRPr lang="en-US" sz="600" dirty="0">
              <a:solidFill>
                <a:srgbClr val="000000"/>
              </a:solidFill>
              <a:latin typeface="+mn-lt"/>
              <a:ea typeface="ＭＳ Ｐゴシック" pitchFamily="-1" charset="-128"/>
            </a:endParaRPr>
          </a:p>
          <a:p>
            <a:pPr marL="800100" lvl="1" indent="-342900" eaLnBrk="0" fontAlgn="base" hangingPunct="0">
              <a:spcBef>
                <a:spcPct val="0"/>
              </a:spcBef>
              <a:spcAft>
                <a:spcPct val="0"/>
              </a:spcAft>
              <a:buFont typeface="Arial" panose="020B0604020202020204" pitchFamily="34" charset="0"/>
              <a:buChar char="•"/>
              <a:defRPr/>
            </a:pPr>
            <a:r>
              <a:rPr lang="en-US" sz="2000" dirty="0" smtClean="0">
                <a:solidFill>
                  <a:srgbClr val="000000"/>
                </a:solidFill>
                <a:latin typeface="+mn-lt"/>
                <a:ea typeface="ＭＳ Ｐゴシック" pitchFamily="-1" charset="-128"/>
                <a:cs typeface="Times New Roman" panose="02020603050405020304" pitchFamily="18" charset="0"/>
              </a:rPr>
              <a:t>Self </a:t>
            </a:r>
            <a:r>
              <a:rPr lang="en-US" sz="2000" dirty="0">
                <a:solidFill>
                  <a:srgbClr val="000000"/>
                </a:solidFill>
                <a:latin typeface="+mn-lt"/>
                <a:ea typeface="ＭＳ Ｐゴシック" pitchFamily="-1" charset="-128"/>
                <a:cs typeface="Times New Roman" panose="02020603050405020304" pitchFamily="18" charset="0"/>
              </a:rPr>
              <a:t>Assessment</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mn-lt"/>
                <a:ea typeface="ＭＳ Ｐゴシック" pitchFamily="-1" charset="-128"/>
                <a:cs typeface="Times New Roman" panose="02020603050405020304" pitchFamily="18" charset="0"/>
              </a:rPr>
              <a:t>Labor Market Information</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mn-lt"/>
                <a:ea typeface="ＭＳ Ｐゴシック" pitchFamily="-1" charset="-128"/>
                <a:cs typeface="Times New Roman" panose="02020603050405020304" pitchFamily="18" charset="0"/>
              </a:rPr>
              <a:t>Job Search Assistance</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mn-lt"/>
                <a:ea typeface="ＭＳ Ｐゴシック" pitchFamily="-1" charset="-128"/>
                <a:cs typeface="Times New Roman" panose="02020603050405020304" pitchFamily="18" charset="0"/>
              </a:rPr>
              <a:t>Individual Counseling</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mn-lt"/>
                <a:ea typeface="ＭＳ Ｐゴシック" pitchFamily="-1" charset="-128"/>
                <a:cs typeface="Times New Roman" panose="02020603050405020304" pitchFamily="18" charset="0"/>
              </a:rPr>
              <a:t>Career Planning</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mn-lt"/>
                <a:ea typeface="ＭＳ Ｐゴシック" pitchFamily="-1" charset="-128"/>
                <a:cs typeface="Times New Roman" panose="02020603050405020304" pitchFamily="18" charset="0"/>
              </a:rPr>
              <a:t>Written Employment Plan</a:t>
            </a:r>
          </a:p>
          <a:p>
            <a:pPr marL="800100" lvl="1"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mn-lt"/>
                <a:ea typeface="ＭＳ Ｐゴシック" pitchFamily="-1" charset="-128"/>
                <a:cs typeface="Times New Roman" panose="02020603050405020304" pitchFamily="18" charset="0"/>
              </a:rPr>
              <a:t>Training  (Formal/Experiential</a:t>
            </a:r>
            <a:r>
              <a:rPr lang="en-US" sz="2000" dirty="0">
                <a:solidFill>
                  <a:srgbClr val="000000"/>
                </a:solidFill>
                <a:ea typeface="ＭＳ Ｐゴシック" pitchFamily="-1" charset="-128"/>
                <a:cs typeface="Times New Roman" panose="02020603050405020304" pitchFamily="18" charset="0"/>
              </a:rPr>
              <a:t>)</a:t>
            </a:r>
          </a:p>
          <a:p>
            <a:pPr marL="285750" indent="-285750" eaLnBrk="0" fontAlgn="base" hangingPunct="0">
              <a:spcBef>
                <a:spcPct val="0"/>
              </a:spcBef>
              <a:spcAft>
                <a:spcPct val="0"/>
              </a:spcAft>
              <a:buFont typeface="Wingdings" panose="05000000000000000000" pitchFamily="2" charset="2"/>
              <a:buChar char="§"/>
              <a:defRPr/>
            </a:pPr>
            <a:endParaRPr lang="en-US"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4167140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Design">
  <a:themeElements>
    <a:clrScheme name="Bas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e Design">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e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e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e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e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e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e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e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e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e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e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e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2F5E03B-9B41-40B3-950D-33C1A08620B3}">
  <ds:schemaRefs>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861F0BDB-4F03-4D6F-8440-295F8CB1062D}">
  <ds:schemaRefs>
    <ds:schemaRef ds:uri="http://schemas.microsoft.com/sharepoint/v3/contenttype/forms"/>
  </ds:schemaRefs>
</ds:datastoreItem>
</file>

<file path=customXml/itemProps3.xml><?xml version="1.0" encoding="utf-8"?>
<ds:datastoreItem xmlns:ds="http://schemas.openxmlformats.org/officeDocument/2006/customXml" ds:itemID="{CBD55420-95C5-44B2-99E9-0F2986311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15220</TotalTime>
  <Words>1204</Words>
  <Application>Microsoft Office PowerPoint</Application>
  <PresentationFormat>On-screen Show (4:3)</PresentationFormat>
  <Paragraphs>152</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Base Design</vt:lpstr>
      <vt:lpstr>Custom Design</vt:lpstr>
      <vt:lpstr>VA-DoD Survivors Forum  January 12th, 2016 </vt:lpstr>
      <vt:lpstr>PowerPoint Presentation</vt:lpstr>
      <vt:lpstr>PowerPoint Presentation</vt:lpstr>
      <vt:lpstr>           American Job Centers (AJCs) = 2,473     </vt:lpstr>
      <vt:lpstr>PowerPoint Presentation</vt:lpstr>
      <vt:lpstr>PowerPoint Presentation</vt:lpstr>
      <vt:lpstr>     DOL services for survivors</vt:lpstr>
      <vt:lpstr>     Jobs for Veterans State Grant (JVSG)  Definition of Eligible Spouse</vt:lpstr>
      <vt:lpstr>     Dislocated Worker Eligibility</vt:lpstr>
      <vt:lpstr>Displaced Homemaker</vt:lpstr>
      <vt:lpstr>PowerPoint Presentation</vt:lpstr>
      <vt:lpstr>PowerPoint Presentation</vt:lpstr>
      <vt:lpstr>PowerPoint Presentation</vt:lpstr>
      <vt:lpstr>             Explore your Career Options http://www.mynextmove.org/vets/  </vt:lpstr>
      <vt:lpstr>Key Points</vt:lpstr>
      <vt:lpstr>Thank you!</vt:lpstr>
    </vt:vector>
  </TitlesOfParts>
  <Company>Employment &amp; Training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neely.john</dc:creator>
  <cp:lastModifiedBy>Cross, Mika J - VETS</cp:lastModifiedBy>
  <cp:revision>588</cp:revision>
  <cp:lastPrinted>2016-01-11T12:46:06Z</cp:lastPrinted>
  <dcterms:created xsi:type="dcterms:W3CDTF">2009-03-19T18:05:14Z</dcterms:created>
  <dcterms:modified xsi:type="dcterms:W3CDTF">2016-01-13T20:00:55Z</dcterms:modified>
</cp:coreProperties>
</file>